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0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64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171A6A0-BFF5-46B2-B341-80F62704E3B4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FE87B56-9348-422C-80F5-23C7C9DAD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1A6A0-BFF5-46B2-B341-80F62704E3B4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87B56-9348-422C-80F5-23C7C9DAD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171A6A0-BFF5-46B2-B341-80F62704E3B4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FE87B56-9348-422C-80F5-23C7C9DAD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1A6A0-BFF5-46B2-B341-80F62704E3B4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87B56-9348-422C-80F5-23C7C9DAD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71A6A0-BFF5-46B2-B341-80F62704E3B4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FE87B56-9348-422C-80F5-23C7C9DAD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1A6A0-BFF5-46B2-B341-80F62704E3B4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87B56-9348-422C-80F5-23C7C9DAD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1A6A0-BFF5-46B2-B341-80F62704E3B4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87B56-9348-422C-80F5-23C7C9DAD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1A6A0-BFF5-46B2-B341-80F62704E3B4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87B56-9348-422C-80F5-23C7C9DAD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71A6A0-BFF5-46B2-B341-80F62704E3B4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87B56-9348-422C-80F5-23C7C9DAD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1A6A0-BFF5-46B2-B341-80F62704E3B4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87B56-9348-422C-80F5-23C7C9DAD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1A6A0-BFF5-46B2-B341-80F62704E3B4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E87B56-9348-422C-80F5-23C7C9DAD1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171A6A0-BFF5-46B2-B341-80F62704E3B4}" type="datetimeFigureOut">
              <a:rPr lang="en-US" smtClean="0"/>
              <a:pPr/>
              <a:t>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FE87B56-9348-422C-80F5-23C7C9DAD1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google.com/imgres?imgurl=http://1dental.files.wordpress.com/2010/05/j0430469.jpg&amp;imgrefurl=http://1dentalhealthblog.wordpress.com/tag/healthy-eating/&amp;usg=__LuaSq1q0J5tbpaOgsDEwheblfok=&amp;h=1024&amp;w=1024&amp;sz=144&amp;hl=en&amp;start=25&amp;zoom=1&amp;tbnid=EZ1Q-2qiEPc6MM:&amp;tbnh=150&amp;tbnw=150&amp;ei=_p9bTvOLFsuEtgfjrM2mDA&amp;prev=/search?q=picture+of+person+eating&amp;start=21&amp;hl=en&amp;sa=N&amp;rls=com.microsoft:en-us&amp;tbm=isch&amp;prmd=ivns&amp;itbs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hyperlink" Target="http://www.google.com/imgres?imgurl=http://us.123rf.com/400wm/400/400/thesupe87/thesupe871102/thesupe87110200095/8908460-a-person-eating-shrimp-and-thai-noodles-from-a-bowl-with-chopsticks-along-with-other-appetizer-foods.jpg&amp;imgrefurl=http://www.123rf.com/photo_8908460_a-person-eating-shrimp-and-thai-noodles-from-a-bowl-with-chopsticks-along-with-other-appetizer-foods.html&amp;usg=__qPGcZPoO1dmkaurA0k6U2S007gI=&amp;h=801&amp;w=1200&amp;sz=87&amp;hl=en&amp;start=63&amp;zoom=1&amp;tbnid=xVMUOnCC7zNP2M:&amp;tbnh=100&amp;tbnw=150&amp;ei=PKBbTtaeA8-Dtgf0-4CuDA&amp;prev=/search?q=picture+of+person+eating&amp;start=42&amp;hl=en&amp;sa=N&amp;rls=com.microsoft:en-us&amp;tbm=isch&amp;prmd=ivns&amp;itbs=1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5 - Nutrition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“You are what You EAT”</a:t>
            </a:r>
            <a:endParaRPr lang="en-US" dirty="0"/>
          </a:p>
        </p:txBody>
      </p:sp>
      <p:pic>
        <p:nvPicPr>
          <p:cNvPr id="1026" name="Picture 2" descr="C:\Documents and Settings\jennifer.mcvicker\Local Settings\Temporary Internet Files\Content.IE5\5OPGQZ6H\MP90043878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4800600"/>
            <a:ext cx="1447800" cy="1524000"/>
          </a:xfrm>
          <a:prstGeom prst="rect">
            <a:avLst/>
          </a:prstGeom>
          <a:noFill/>
        </p:spPr>
      </p:pic>
      <p:pic>
        <p:nvPicPr>
          <p:cNvPr id="1027" name="Picture 3" descr="C:\Documents and Settings\jennifer.mcvicker\Local Settings\Temporary Internet Files\Content.IE5\5OPGQZ6H\MC900441824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4724400"/>
            <a:ext cx="1946275" cy="1333500"/>
          </a:xfrm>
          <a:prstGeom prst="rect">
            <a:avLst/>
          </a:prstGeom>
          <a:noFill/>
        </p:spPr>
      </p:pic>
      <p:pic>
        <p:nvPicPr>
          <p:cNvPr id="1028" name="Picture 4" descr="C:\Documents and Settings\jennifer.mcvicker\Local Settings\Temporary Internet Files\Content.IE5\2F73ZDNL\MC900441854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24600" y="4572000"/>
            <a:ext cx="1819275" cy="1800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6200" dirty="0" smtClean="0">
                <a:solidFill>
                  <a:schemeClr val="accent6">
                    <a:lumMod val="50000"/>
                  </a:schemeClr>
                </a:solidFill>
              </a:rPr>
              <a:t>Why do we eat?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 lIns="64291" tIns="32146" rIns="64291" bIns="32146"/>
          <a:lstStyle/>
          <a:p>
            <a:pPr eaLnBrk="1" hangingPunct="1"/>
            <a:r>
              <a:rPr lang="en-US" sz="4200" dirty="0" smtClean="0">
                <a:solidFill>
                  <a:srgbClr val="00B0F0"/>
                </a:solidFill>
              </a:rPr>
              <a:t>Eat to maximize performance</a:t>
            </a:r>
          </a:p>
          <a:p>
            <a:pPr eaLnBrk="1" hangingPunct="1"/>
            <a:r>
              <a:rPr lang="en-US" sz="4200" dirty="0" smtClean="0">
                <a:solidFill>
                  <a:srgbClr val="00B0F0"/>
                </a:solidFill>
              </a:rPr>
              <a:t>Eat for optimal body composition</a:t>
            </a:r>
          </a:p>
          <a:p>
            <a:pPr eaLnBrk="1" hangingPunct="1"/>
            <a:r>
              <a:rPr lang="en-US" sz="4200" dirty="0" smtClean="0">
                <a:solidFill>
                  <a:srgbClr val="00B0F0"/>
                </a:solidFill>
              </a:rPr>
              <a:t>Eat to promote good health and prevent diseases</a:t>
            </a:r>
          </a:p>
          <a:p>
            <a:pPr eaLnBrk="1" hangingPunct="1"/>
            <a:endParaRPr lang="en-US" sz="4200" dirty="0" smtClean="0">
              <a:solidFill>
                <a:srgbClr val="00B0F0"/>
              </a:solidFill>
            </a:endParaRPr>
          </a:p>
          <a:p>
            <a:pPr eaLnBrk="1" hangingPunct="1"/>
            <a:endParaRPr lang="en-US" sz="4200" dirty="0" smtClean="0">
              <a:solidFill>
                <a:srgbClr val="00B0F0"/>
              </a:solidFill>
            </a:endParaRPr>
          </a:p>
        </p:txBody>
      </p:sp>
      <p:pic>
        <p:nvPicPr>
          <p:cNvPr id="16388" name="Picture 5" descr="http://t1.gstatic.com/images?q=tbn:ANd9GcS1gi3wYwSdFpHjviPWhT-DMrhH4F3WzfDUEED51sBeMlQRnKV8_DF1NXMC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68703" y="4393406"/>
            <a:ext cx="2268141" cy="2268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9" descr="http://t3.gstatic.com/images?q=tbn:ANd9GcR_e9Qw1LdXCjN7LXTwj2YaZX_OKqQjx5aB2rwLnXV429KurL-5ZIZFvhMq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821906" y="4982766"/>
            <a:ext cx="2411016" cy="1607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Plate!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a balance between food and fun!</a:t>
            </a:r>
          </a:p>
          <a:p>
            <a:r>
              <a:rPr lang="en-US" dirty="0" smtClean="0"/>
              <a:t>Know your limits of Fats &amp; Sugars</a:t>
            </a:r>
          </a:p>
          <a:p>
            <a:r>
              <a:rPr lang="en-US" dirty="0" smtClean="0"/>
              <a:t>1.5 – 2 pounds per week is the healthy way to lose weight.</a:t>
            </a:r>
          </a:p>
          <a:p>
            <a:r>
              <a:rPr lang="en-US" dirty="0" smtClean="0"/>
              <a:t>67% of Americans are obese!</a:t>
            </a:r>
          </a:p>
          <a:p>
            <a:r>
              <a:rPr lang="en-US" b="1" u="sng" dirty="0" smtClean="0"/>
              <a:t>Know Portion Sizes </a:t>
            </a:r>
            <a:r>
              <a:rPr lang="en-US" dirty="0" smtClean="0"/>
              <a:t>– 6oz of meat (Palm of hand minus fingers)</a:t>
            </a:r>
          </a:p>
          <a:p>
            <a:r>
              <a:rPr lang="en-US" dirty="0" smtClean="0"/>
              <a:t>½ cup of pasta = tennis ball</a:t>
            </a:r>
          </a:p>
          <a:p>
            <a:r>
              <a:rPr lang="en-US" dirty="0" smtClean="0"/>
              <a:t>2 tbsp = ping pong ball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 Essential Nutrients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b="1" u="sng" dirty="0" smtClean="0"/>
              <a:t>Carbohydrates </a:t>
            </a:r>
            <a:r>
              <a:rPr lang="en-US" dirty="0" smtClean="0"/>
              <a:t>(Energy) – 60%</a:t>
            </a:r>
          </a:p>
          <a:p>
            <a:pPr marL="514350" indent="-514350">
              <a:buNone/>
            </a:pPr>
            <a:r>
              <a:rPr lang="en-US" dirty="0" smtClean="0"/>
              <a:t>       a.  Simple – Fruits &amp; Veggies</a:t>
            </a:r>
          </a:p>
          <a:p>
            <a:pPr marL="514350" indent="-514350">
              <a:buNone/>
            </a:pPr>
            <a:r>
              <a:rPr lang="en-US" dirty="0" smtClean="0"/>
              <a:t>       b.  Complex – Breads, cereals, grains</a:t>
            </a:r>
          </a:p>
          <a:p>
            <a:pPr marL="514350" indent="-514350">
              <a:buNone/>
            </a:pPr>
            <a:r>
              <a:rPr lang="en-US" b="1" u="sng" dirty="0" smtClean="0"/>
              <a:t>Fats </a:t>
            </a:r>
            <a:r>
              <a:rPr lang="en-US" dirty="0" smtClean="0"/>
              <a:t>(Lipids – Stored Energy)  25%</a:t>
            </a:r>
          </a:p>
          <a:p>
            <a:pPr marL="514350" indent="-514350">
              <a:buNone/>
            </a:pPr>
            <a:r>
              <a:rPr lang="en-US" dirty="0" smtClean="0"/>
              <a:t>       a.   Unsaturated – Liquid</a:t>
            </a:r>
          </a:p>
          <a:p>
            <a:pPr marL="514350" indent="-514350">
              <a:buNone/>
            </a:pPr>
            <a:r>
              <a:rPr lang="en-US" dirty="0" smtClean="0"/>
              <a:t>       b.   Saturated – 4 legged animal</a:t>
            </a:r>
          </a:p>
          <a:p>
            <a:pPr marL="514350" indent="-514350">
              <a:buNone/>
            </a:pPr>
            <a:r>
              <a:rPr lang="en-US" b="1" dirty="0" smtClean="0"/>
              <a:t>   AMERICANS  eat 40-50% from Fats!</a:t>
            </a:r>
          </a:p>
          <a:p>
            <a:pPr marL="514350" indent="-514350">
              <a:buNone/>
            </a:pPr>
            <a:r>
              <a:rPr lang="en-US" b="1" u="sng" dirty="0" smtClean="0"/>
              <a:t>Proteins</a:t>
            </a:r>
            <a:r>
              <a:rPr lang="en-US" b="1" dirty="0" smtClean="0"/>
              <a:t> ( </a:t>
            </a:r>
            <a:r>
              <a:rPr lang="en-US" dirty="0" smtClean="0"/>
              <a:t>Repair)   15%</a:t>
            </a:r>
          </a:p>
          <a:p>
            <a:pPr marL="514350" indent="-514350">
              <a:buNone/>
            </a:pPr>
            <a:r>
              <a:rPr lang="en-US" dirty="0" smtClean="0"/>
              <a:t>       a. meats, eggs, peanuts</a:t>
            </a:r>
          </a:p>
          <a:p>
            <a:pPr marL="514350" indent="-514350">
              <a:buNone/>
            </a:pPr>
            <a:r>
              <a:rPr lang="en-US" b="1" u="sng" dirty="0" smtClean="0"/>
              <a:t>Vitamins</a:t>
            </a:r>
          </a:p>
          <a:p>
            <a:pPr marL="514350" indent="-514350">
              <a:buNone/>
            </a:pPr>
            <a:r>
              <a:rPr lang="en-US" b="1" u="sng" dirty="0" smtClean="0"/>
              <a:t>Minerals</a:t>
            </a:r>
          </a:p>
          <a:p>
            <a:pPr marL="514350" indent="-514350">
              <a:buNone/>
            </a:pPr>
            <a:r>
              <a:rPr lang="en-US" b="1" u="sng" dirty="0" smtClean="0"/>
              <a:t>Water</a:t>
            </a:r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CHOOSE MY </a:t>
            </a:r>
            <a:r>
              <a:rPr lang="en-US" dirty="0" smtClean="0"/>
              <a:t>Plate.gov</a:t>
            </a:r>
            <a:endParaRPr lang="en-US" dirty="0"/>
          </a:p>
        </p:txBody>
      </p:sp>
      <p:pic>
        <p:nvPicPr>
          <p:cNvPr id="8" name="Content Placeholder 7" descr="food%20plate%20graphi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33575" y="2085181"/>
            <a:ext cx="4286250" cy="38957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84634" y="1803797"/>
            <a:ext cx="8573616" cy="36835"/>
            <a:chOff x="0" y="0"/>
            <a:chExt cx="7681" cy="33"/>
          </a:xfrm>
        </p:grpSpPr>
        <p:sp>
          <p:nvSpPr>
            <p:cNvPr id="14349" name="Line 1"/>
            <p:cNvSpPr>
              <a:spLocks noChangeShapeType="1"/>
            </p:cNvSpPr>
            <p:nvPr/>
          </p:nvSpPr>
          <p:spPr bwMode="auto">
            <a:xfrm>
              <a:off x="0" y="0"/>
              <a:ext cx="7681" cy="1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4350" name="Line 2"/>
            <p:cNvSpPr>
              <a:spLocks noChangeShapeType="1"/>
            </p:cNvSpPr>
            <p:nvPr/>
          </p:nvSpPr>
          <p:spPr bwMode="auto">
            <a:xfrm>
              <a:off x="0" y="32"/>
              <a:ext cx="7681" cy="1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433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What are calories? </a:t>
            </a:r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85750" y="1178719"/>
            <a:ext cx="8643938" cy="4795242"/>
          </a:xfrm>
        </p:spPr>
        <p:txBody>
          <a:bodyPr lIns="64291" tIns="32146" rIns="64291" bIns="32146"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are calories? Are they good or bad? Please Explain.</a:t>
            </a:r>
          </a:p>
          <a:p>
            <a:pPr eaLnBrk="1" hangingPunct="1"/>
            <a:r>
              <a:rPr lang="en-US" dirty="0" smtClean="0"/>
              <a:t>Look at Choose My Plate.gov to determine approximately how many calories per day you should be eating. </a:t>
            </a:r>
          </a:p>
          <a:p>
            <a:pPr eaLnBrk="1" hangingPunct="1"/>
            <a:r>
              <a:rPr lang="en-US" dirty="0" smtClean="0"/>
              <a:t>How can calories contribute to weight gain, weight loss, or maintaining a healthy weight?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14341" name="Picture 6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6485" y="4800600"/>
            <a:ext cx="2187773" cy="110192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4342" name="Picture 7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36219" y="4724400"/>
            <a:ext cx="1678781" cy="12261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4343" name="Rectangle 8"/>
          <p:cNvSpPr>
            <a:spLocks/>
          </p:cNvSpPr>
          <p:nvPr/>
        </p:nvSpPr>
        <p:spPr bwMode="auto">
          <a:xfrm>
            <a:off x="695400" y="6349008"/>
            <a:ext cx="1947788" cy="357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2100" dirty="0">
                <a:ea typeface="Palatino" pitchFamily="18" charset="0"/>
                <a:cs typeface="Palatino" pitchFamily="18" charset="0"/>
              </a:rPr>
              <a:t>140 calories</a:t>
            </a:r>
          </a:p>
        </p:txBody>
      </p:sp>
      <p:sp>
        <p:nvSpPr>
          <p:cNvPr id="14344" name="Rectangle 9"/>
          <p:cNvSpPr>
            <a:spLocks/>
          </p:cNvSpPr>
          <p:nvPr/>
        </p:nvSpPr>
        <p:spPr bwMode="auto">
          <a:xfrm>
            <a:off x="4036219" y="6500812"/>
            <a:ext cx="1875234" cy="357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2100" dirty="0">
                <a:ea typeface="Palatino" pitchFamily="18" charset="0"/>
                <a:cs typeface="Palatino" pitchFamily="18" charset="0"/>
              </a:rPr>
              <a:t>460 calories</a:t>
            </a:r>
          </a:p>
        </p:txBody>
      </p:sp>
      <p:sp>
        <p:nvSpPr>
          <p:cNvPr id="14345" name="Rectangle 10"/>
          <p:cNvSpPr>
            <a:spLocks/>
          </p:cNvSpPr>
          <p:nvPr/>
        </p:nvSpPr>
        <p:spPr bwMode="auto">
          <a:xfrm>
            <a:off x="3199061" y="5241726"/>
            <a:ext cx="339837" cy="3231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2100" dirty="0">
                <a:ea typeface="Palatino" pitchFamily="18" charset="0"/>
                <a:cs typeface="Palatino" pitchFamily="18" charset="0"/>
              </a:rPr>
              <a:t>vs.</a:t>
            </a:r>
          </a:p>
        </p:txBody>
      </p:sp>
      <p:sp>
        <p:nvSpPr>
          <p:cNvPr id="14346" name="Rectangle 11"/>
          <p:cNvSpPr>
            <a:spLocks/>
          </p:cNvSpPr>
          <p:nvPr/>
        </p:nvSpPr>
        <p:spPr bwMode="auto">
          <a:xfrm>
            <a:off x="5913686" y="5063133"/>
            <a:ext cx="2830711" cy="714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2100" dirty="0">
                <a:ea typeface="Palatino" pitchFamily="18" charset="0"/>
                <a:cs typeface="Palatino" pitchFamily="18" charset="0"/>
              </a:rPr>
              <a:t>Kentucky Fried Chicken Breast</a:t>
            </a:r>
          </a:p>
        </p:txBody>
      </p:sp>
      <p:sp>
        <p:nvSpPr>
          <p:cNvPr id="14347" name="Rectangle 12"/>
          <p:cNvSpPr>
            <a:spLocks/>
          </p:cNvSpPr>
          <p:nvPr/>
        </p:nvSpPr>
        <p:spPr bwMode="auto">
          <a:xfrm>
            <a:off x="508992" y="6054328"/>
            <a:ext cx="2330648" cy="3571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2100" dirty="0">
                <a:ea typeface="Palatino" pitchFamily="18" charset="0"/>
                <a:cs typeface="Palatino" pitchFamily="18" charset="0"/>
              </a:rPr>
              <a:t>Grilled w/o skin</a:t>
            </a:r>
          </a:p>
        </p:txBody>
      </p:sp>
      <p:sp>
        <p:nvSpPr>
          <p:cNvPr id="14348" name="Rectangle 13"/>
          <p:cNvSpPr>
            <a:spLocks/>
          </p:cNvSpPr>
          <p:nvPr/>
        </p:nvSpPr>
        <p:spPr bwMode="auto">
          <a:xfrm>
            <a:off x="3455789" y="6054328"/>
            <a:ext cx="2678906" cy="45541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/>
            <a:r>
              <a:rPr lang="en-US" sz="2100" dirty="0">
                <a:ea typeface="Palatino" pitchFamily="18" charset="0"/>
                <a:cs typeface="Palatino" pitchFamily="18" charset="0"/>
              </a:rPr>
              <a:t>Extra Crispy Fried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smtClean="0"/>
              <a:t>Grains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Whole Grains</a:t>
            </a:r>
          </a:p>
          <a:p>
            <a:r>
              <a:rPr lang="en-US" dirty="0" smtClean="0"/>
              <a:t>Rice, Oatmeal, Pasta, Bread, Popcorn</a:t>
            </a:r>
          </a:p>
          <a:p>
            <a:r>
              <a:rPr lang="en-US" dirty="0" smtClean="0"/>
              <a:t>Girls – 6 oz</a:t>
            </a:r>
          </a:p>
          <a:p>
            <a:r>
              <a:rPr lang="en-US" dirty="0" smtClean="0"/>
              <a:t>Boys – 7 oz</a:t>
            </a:r>
          </a:p>
        </p:txBody>
      </p:sp>
      <p:pic>
        <p:nvPicPr>
          <p:cNvPr id="3075" name="Picture 3" descr="C:\Documents and Settings\jennifer.mcvicker\Local Settings\Temporary Internet Files\Content.IE5\J0K6W03Q\MC90029576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200" y="0"/>
            <a:ext cx="1803149" cy="1628115"/>
          </a:xfrm>
          <a:prstGeom prst="rect">
            <a:avLst/>
          </a:prstGeom>
          <a:noFill/>
        </p:spPr>
      </p:pic>
      <p:pic>
        <p:nvPicPr>
          <p:cNvPr id="3076" name="Picture 4" descr="C:\Documents and Settings\jennifer.mcvicker\Local Settings\Temporary Internet Files\Content.IE5\G4QU0OZM\MC900228937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24200" y="304800"/>
            <a:ext cx="1817827" cy="129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Veggies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66FF66"/>
          </a:solidFill>
        </p:spPr>
        <p:txBody>
          <a:bodyPr/>
          <a:lstStyle/>
          <a:p>
            <a:r>
              <a:rPr lang="en-US" dirty="0" smtClean="0"/>
              <a:t>Dark Green (Spinach) or Orange (Carrots)</a:t>
            </a:r>
          </a:p>
          <a:p>
            <a:r>
              <a:rPr lang="en-US" dirty="0" smtClean="0"/>
              <a:t>5 Servings a day (2 ½ cups a day)</a:t>
            </a:r>
          </a:p>
          <a:p>
            <a:r>
              <a:rPr lang="en-US" dirty="0" smtClean="0"/>
              <a:t>Dry Beans and Pea’s</a:t>
            </a:r>
          </a:p>
          <a:p>
            <a:r>
              <a:rPr lang="en-US" dirty="0" smtClean="0"/>
              <a:t>Starches = corn, green pea’s, lima beans, potatoes</a:t>
            </a:r>
            <a:endParaRPr lang="en-US" dirty="0"/>
          </a:p>
        </p:txBody>
      </p:sp>
      <p:pic>
        <p:nvPicPr>
          <p:cNvPr id="4098" name="Picture 2" descr="C:\Documents and Settings\jennifer.mcvicker\Local Settings\Temporary Internet Files\Content.IE5\J0K6W03Q\MC90018292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81000"/>
            <a:ext cx="1234440" cy="1219200"/>
          </a:xfrm>
          <a:prstGeom prst="rect">
            <a:avLst/>
          </a:prstGeom>
          <a:noFill/>
        </p:spPr>
      </p:pic>
      <p:pic>
        <p:nvPicPr>
          <p:cNvPr id="4099" name="Picture 3" descr="C:\Documents and Settings\jennifer.mcvicker\Local Settings\Temporary Internet Files\Content.IE5\5OPGQZ6H\MC900410973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0"/>
            <a:ext cx="2724339" cy="1524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Fruits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Raw is the BEST</a:t>
            </a:r>
          </a:p>
          <a:p>
            <a:r>
              <a:rPr lang="en-US" b="1" u="sng" dirty="0" smtClean="0"/>
              <a:t>Antioxidants</a:t>
            </a:r>
            <a:r>
              <a:rPr lang="en-US" dirty="0" smtClean="0"/>
              <a:t> – </a:t>
            </a:r>
            <a:r>
              <a:rPr lang="en-US" dirty="0" err="1" smtClean="0"/>
              <a:t>tomatoes,blueberries</a:t>
            </a:r>
            <a:r>
              <a:rPr lang="en-US" dirty="0" smtClean="0"/>
              <a:t> and pomegranate</a:t>
            </a:r>
          </a:p>
          <a:p>
            <a:r>
              <a:rPr lang="en-US" dirty="0" smtClean="0"/>
              <a:t>5 Servings a day : </a:t>
            </a:r>
            <a:r>
              <a:rPr lang="en-US" b="1" dirty="0" smtClean="0"/>
              <a:t>1 ½-2 Cups a day</a:t>
            </a:r>
            <a:endParaRPr lang="en-US" b="1" dirty="0"/>
          </a:p>
        </p:txBody>
      </p:sp>
      <p:pic>
        <p:nvPicPr>
          <p:cNvPr id="5123" name="Picture 3" descr="C:\Documents and Settings\jennifer.mcvicker\Local Settings\Temporary Internet Files\Content.IE5\66D9AQ9V\MC900026886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381000"/>
            <a:ext cx="1893722" cy="1219200"/>
          </a:xfrm>
          <a:prstGeom prst="rect">
            <a:avLst/>
          </a:prstGeom>
          <a:noFill/>
        </p:spPr>
      </p:pic>
      <p:pic>
        <p:nvPicPr>
          <p:cNvPr id="5125" name="Picture 5" descr="C:\Documents and Settings\jennifer.mcvicker\Local Settings\Temporary Internet Files\Content.IE5\2F73ZDNL\MC900331266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0" y="304800"/>
            <a:ext cx="1813711" cy="1143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n-US" dirty="0" smtClean="0"/>
              <a:t>Oils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Olive Oil = good</a:t>
            </a:r>
          </a:p>
          <a:p>
            <a:r>
              <a:rPr lang="en-US" dirty="0" smtClean="0"/>
              <a:t>Palm Oil = bad</a:t>
            </a:r>
          </a:p>
          <a:p>
            <a:r>
              <a:rPr lang="en-US" dirty="0" smtClean="0"/>
              <a:t>Not really a food group – nuts, fish, and liquid oils</a:t>
            </a:r>
          </a:p>
          <a:p>
            <a:r>
              <a:rPr lang="en-US" dirty="0" smtClean="0"/>
              <a:t>Limited amounts</a:t>
            </a:r>
          </a:p>
          <a:p>
            <a:endParaRPr lang="en-US" dirty="0"/>
          </a:p>
        </p:txBody>
      </p:sp>
      <p:pic>
        <p:nvPicPr>
          <p:cNvPr id="6146" name="Picture 2" descr="C:\Documents and Settings\jennifer.mcvicker\Local Settings\Temporary Internet Files\Content.IE5\J0K6W03Q\MC90029614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04799"/>
            <a:ext cx="1465152" cy="990601"/>
          </a:xfrm>
          <a:prstGeom prst="rect">
            <a:avLst/>
          </a:prstGeom>
          <a:noFill/>
        </p:spPr>
      </p:pic>
      <p:pic>
        <p:nvPicPr>
          <p:cNvPr id="6149" name="Picture 5" descr="C:\Documents and Settings\jennifer.mcvicker\Local Settings\Temporary Internet Files\Content.IE5\66D9AQ9V\MC900325392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67400" y="152400"/>
            <a:ext cx="1484071" cy="137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dirty="0" smtClean="0"/>
              <a:t>Meats &amp; Beans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Eat Lean or low fat meat</a:t>
            </a:r>
          </a:p>
          <a:p>
            <a:r>
              <a:rPr lang="en-US" dirty="0" smtClean="0"/>
              <a:t>Chicken, turkey, and Fish</a:t>
            </a:r>
          </a:p>
          <a:p>
            <a:r>
              <a:rPr lang="en-US" dirty="0" smtClean="0"/>
              <a:t>Ask for it Baked, Broiled, or Grilled!</a:t>
            </a:r>
          </a:p>
          <a:p>
            <a:r>
              <a:rPr lang="en-US" dirty="0" smtClean="0"/>
              <a:t>Go Lean with Protein</a:t>
            </a:r>
          </a:p>
          <a:p>
            <a:r>
              <a:rPr lang="en-US" dirty="0" smtClean="0"/>
              <a:t>5 oz every day!</a:t>
            </a:r>
            <a:endParaRPr lang="en-US" dirty="0"/>
          </a:p>
        </p:txBody>
      </p:sp>
      <p:pic>
        <p:nvPicPr>
          <p:cNvPr id="7170" name="Picture 2" descr="C:\Documents and Settings\jennifer.mcvicker\Local Settings\Temporary Internet Files\Content.IE5\LFEJ16J1\MC90035561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533400"/>
            <a:ext cx="723290" cy="927202"/>
          </a:xfrm>
          <a:prstGeom prst="rect">
            <a:avLst/>
          </a:prstGeom>
          <a:noFill/>
        </p:spPr>
      </p:pic>
      <p:pic>
        <p:nvPicPr>
          <p:cNvPr id="7172" name="Picture 4" descr="C:\Documents and Settings\jennifer.mcvicker\Local Settings\Temporary Internet Files\Content.IE5\5OPGQZ6H\MC900264404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609600"/>
            <a:ext cx="921715" cy="6099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3"/>
          <p:cNvGrpSpPr>
            <a:grpSpLocks/>
          </p:cNvGrpSpPr>
          <p:nvPr/>
        </p:nvGrpSpPr>
        <p:grpSpPr bwMode="auto">
          <a:xfrm>
            <a:off x="284634" y="1803797"/>
            <a:ext cx="8573616" cy="36835"/>
            <a:chOff x="0" y="0"/>
            <a:chExt cx="7681" cy="33"/>
          </a:xfrm>
        </p:grpSpPr>
        <p:sp>
          <p:nvSpPr>
            <p:cNvPr id="18438" name="Line 1"/>
            <p:cNvSpPr>
              <a:spLocks noChangeShapeType="1"/>
            </p:cNvSpPr>
            <p:nvPr/>
          </p:nvSpPr>
          <p:spPr bwMode="auto">
            <a:xfrm>
              <a:off x="0" y="0"/>
              <a:ext cx="7681" cy="1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  <p:sp>
          <p:nvSpPr>
            <p:cNvPr id="18439" name="Line 2"/>
            <p:cNvSpPr>
              <a:spLocks noChangeShapeType="1"/>
            </p:cNvSpPr>
            <p:nvPr/>
          </p:nvSpPr>
          <p:spPr bwMode="auto">
            <a:xfrm>
              <a:off x="0" y="32"/>
              <a:ext cx="7681" cy="1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endParaRPr lang="en-US"/>
            </a:p>
          </p:txBody>
        </p:sp>
      </p:grpSp>
      <p:sp>
        <p:nvSpPr>
          <p:cNvPr id="1843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>
                <a:solidFill>
                  <a:srgbClr val="D90B00"/>
                </a:solidFill>
              </a:rPr>
              <a:t>ChooseMyPlate.gov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 lIns="64291" tIns="32146" rIns="64291" bIns="32146"/>
          <a:lstStyle/>
          <a:p>
            <a:pPr marL="1437629" lvl="4" algn="ctr"/>
            <a:r>
              <a:rPr lang="en-US" sz="3400" i="1" dirty="0" smtClean="0">
                <a:solidFill>
                  <a:srgbClr val="66008D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oefler Text" charset="0"/>
                <a:ea typeface="Hoefler Text" charset="0"/>
                <a:cs typeface="Hoefler Text" charset="0"/>
                <a:sym typeface="Hoefler Text" charset="0"/>
              </a:rPr>
              <a:t>           </a:t>
            </a:r>
            <a:r>
              <a:rPr lang="en-US" sz="3400" i="1" dirty="0" smtClean="0">
                <a:solidFill>
                  <a:srgbClr val="D90B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oefler Text" charset="0"/>
                <a:ea typeface="Hoefler Text" charset="0"/>
                <a:cs typeface="Hoefler Text" charset="0"/>
                <a:sym typeface="Hoefler Text" charset="0"/>
              </a:rPr>
              <a:t>For a 2,000 calorie diet:</a:t>
            </a:r>
            <a:endParaRPr lang="en-US" sz="3400" i="1" dirty="0" smtClean="0">
              <a:solidFill>
                <a:srgbClr val="D90B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oefler Text" charset="0"/>
              <a:sym typeface="Hoefler Text" charset="0"/>
            </a:endParaRPr>
          </a:p>
          <a:p>
            <a:pPr marL="1437629" lvl="4" algn="ctr"/>
            <a:r>
              <a:rPr lang="en-US" sz="3400" i="1" dirty="0" smtClean="0">
                <a:solidFill>
                  <a:srgbClr val="D90B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oefler Text" charset="0"/>
                <a:ea typeface="Hoefler Text" charset="0"/>
                <a:cs typeface="Hoefler Text" charset="0"/>
                <a:sym typeface="Hoefler Text" charset="0"/>
              </a:rPr>
              <a:t>            </a:t>
            </a:r>
            <a:r>
              <a:rPr lang="en-US" sz="2800" i="1" dirty="0" smtClean="0">
                <a:solidFill>
                  <a:srgbClr val="D90B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oefler Text" charset="0"/>
                <a:ea typeface="Hoefler Text" charset="0"/>
                <a:cs typeface="Hoefler Text" charset="0"/>
                <a:sym typeface="Hoefler Text" charset="0"/>
              </a:rPr>
              <a:t>Grains: 6 ounces</a:t>
            </a:r>
            <a:endParaRPr lang="en-US" sz="2800" i="1" dirty="0" smtClean="0">
              <a:solidFill>
                <a:srgbClr val="D90B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oefler Text" charset="0"/>
              <a:sym typeface="Hoefler Text" charset="0"/>
            </a:endParaRPr>
          </a:p>
          <a:p>
            <a:pPr marL="1437629" lvl="4" algn="ctr"/>
            <a:r>
              <a:rPr lang="en-US" sz="2800" i="1" dirty="0" smtClean="0">
                <a:solidFill>
                  <a:srgbClr val="D90B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oefler Text" charset="0"/>
                <a:ea typeface="Hoefler Text" charset="0"/>
                <a:cs typeface="Hoefler Text" charset="0"/>
                <a:sym typeface="Hoefler Text" charset="0"/>
              </a:rPr>
              <a:t>             Vegetables: 2.5 cups</a:t>
            </a:r>
            <a:endParaRPr lang="en-US" sz="2800" i="1" dirty="0" smtClean="0">
              <a:solidFill>
                <a:srgbClr val="D90B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oefler Text" charset="0"/>
              <a:sym typeface="Hoefler Text" charset="0"/>
            </a:endParaRPr>
          </a:p>
          <a:p>
            <a:pPr marL="1437629" lvl="4" algn="ctr"/>
            <a:r>
              <a:rPr lang="en-US" sz="2800" i="1" dirty="0" smtClean="0">
                <a:solidFill>
                  <a:srgbClr val="D90B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oefler Text" charset="0"/>
                <a:ea typeface="Hoefler Text" charset="0"/>
                <a:cs typeface="Hoefler Text" charset="0"/>
                <a:sym typeface="Hoefler Text" charset="0"/>
              </a:rPr>
              <a:t>              Fruit: 2 cups</a:t>
            </a:r>
            <a:endParaRPr lang="en-US" sz="2800" i="1" dirty="0" smtClean="0">
              <a:solidFill>
                <a:srgbClr val="D90B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oefler Text" charset="0"/>
              <a:sym typeface="Hoefler Text" charset="0"/>
            </a:endParaRPr>
          </a:p>
          <a:p>
            <a:pPr marL="964372" lvl="3" indent="0" algn="ctr"/>
            <a:r>
              <a:rPr lang="en-US" sz="2800" i="1" dirty="0" smtClean="0">
                <a:solidFill>
                  <a:srgbClr val="D90B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oefler Text" charset="0"/>
                <a:ea typeface="Hoefler Text" charset="0"/>
                <a:cs typeface="Hoefler Text" charset="0"/>
                <a:sym typeface="Hoefler Text" charset="0"/>
              </a:rPr>
              <a:t>                Dairy: 3 cups</a:t>
            </a:r>
            <a:endParaRPr lang="en-US" sz="2800" i="1" dirty="0" smtClean="0">
              <a:solidFill>
                <a:srgbClr val="D90B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oefler Text" charset="0"/>
              <a:sym typeface="Hoefler Text" charset="0"/>
            </a:endParaRPr>
          </a:p>
          <a:p>
            <a:pPr marL="1437629" lvl="4" algn="ctr"/>
            <a:r>
              <a:rPr lang="en-US" sz="2800" i="1" dirty="0" smtClean="0">
                <a:solidFill>
                  <a:srgbClr val="D90B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oefler Text" charset="0"/>
                <a:ea typeface="Hoefler Text" charset="0"/>
                <a:cs typeface="Hoefler Text" charset="0"/>
                <a:sym typeface="Hoefler Text" charset="0"/>
              </a:rPr>
              <a:t>             Protein: 5.5 ounces</a:t>
            </a:r>
            <a:endParaRPr lang="en-US" sz="2800" i="1" dirty="0" smtClean="0">
              <a:solidFill>
                <a:srgbClr val="D90B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oefler Text" charset="0"/>
              <a:sym typeface="Hoefler Text" charset="0"/>
            </a:endParaRPr>
          </a:p>
        </p:txBody>
      </p:sp>
      <p:pic>
        <p:nvPicPr>
          <p:cNvPr id="2" name="Picture 6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03860"/>
            <a:ext cx="3768328" cy="396478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469</TotalTime>
  <Words>415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Hoefler Text</vt:lpstr>
      <vt:lpstr>Palatino</vt:lpstr>
      <vt:lpstr>Trebuchet MS</vt:lpstr>
      <vt:lpstr>Wingdings</vt:lpstr>
      <vt:lpstr>Wingdings 2</vt:lpstr>
      <vt:lpstr>Opulent</vt:lpstr>
      <vt:lpstr>Unit 5 - Nutrition</vt:lpstr>
      <vt:lpstr>CHOOSE MY Plate.gov</vt:lpstr>
      <vt:lpstr>What are calories? </vt:lpstr>
      <vt:lpstr>Grains</vt:lpstr>
      <vt:lpstr>Veggies</vt:lpstr>
      <vt:lpstr>Fruits</vt:lpstr>
      <vt:lpstr>Oils</vt:lpstr>
      <vt:lpstr>Meats &amp; Beans</vt:lpstr>
      <vt:lpstr>ChooseMyPlate.gov</vt:lpstr>
      <vt:lpstr>Why do we eat?</vt:lpstr>
      <vt:lpstr>My Plate!</vt:lpstr>
      <vt:lpstr>6 Essential Nutrients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5 - Nutrition</dc:title>
  <dc:creator>jennifer.mcvicker</dc:creator>
  <cp:lastModifiedBy>McVicker, Jennifer L.</cp:lastModifiedBy>
  <cp:revision>36</cp:revision>
  <dcterms:created xsi:type="dcterms:W3CDTF">2011-03-17T15:21:15Z</dcterms:created>
  <dcterms:modified xsi:type="dcterms:W3CDTF">2016-01-05T14:58:28Z</dcterms:modified>
</cp:coreProperties>
</file>