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8B999D9-FC15-461C-9DF7-BCC130E306AC}" type="datetimeFigureOut">
              <a:rPr lang="en-US" smtClean="0"/>
              <a:pPr/>
              <a:t>9/25/2013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387BA36-7B62-431F-9568-8CD04428BC6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B999D9-FC15-461C-9DF7-BCC130E306AC}" type="datetimeFigureOut">
              <a:rPr lang="en-US" smtClean="0"/>
              <a:pPr/>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87BA36-7B62-431F-9568-8CD04428BC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B999D9-FC15-461C-9DF7-BCC130E306AC}" type="datetimeFigureOut">
              <a:rPr lang="en-US" smtClean="0"/>
              <a:pPr/>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87BA36-7B62-431F-9568-8CD04428BC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B999D9-FC15-461C-9DF7-BCC130E306AC}" type="datetimeFigureOut">
              <a:rPr lang="en-US" smtClean="0"/>
              <a:pPr/>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87BA36-7B62-431F-9568-8CD04428BC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8B999D9-FC15-461C-9DF7-BCC130E306AC}" type="datetimeFigureOut">
              <a:rPr lang="en-US" smtClean="0"/>
              <a:pPr/>
              <a:t>9/25/2013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87BA36-7B62-431F-9568-8CD04428BC6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B999D9-FC15-461C-9DF7-BCC130E306AC}" type="datetimeFigureOut">
              <a:rPr lang="en-US" smtClean="0"/>
              <a:pPr/>
              <a:t>9/25/2013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87BA36-7B62-431F-9568-8CD04428BC6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8B999D9-FC15-461C-9DF7-BCC130E306AC}" type="datetimeFigureOut">
              <a:rPr lang="en-US" smtClean="0"/>
              <a:pPr/>
              <a:t>9/25/2013</a:t>
            </a:fld>
            <a:endParaRPr lang="en-US"/>
          </a:p>
        </p:txBody>
      </p:sp>
      <p:sp>
        <p:nvSpPr>
          <p:cNvPr id="27" name="Slide Number Placeholder 26"/>
          <p:cNvSpPr>
            <a:spLocks noGrp="1"/>
          </p:cNvSpPr>
          <p:nvPr>
            <p:ph type="sldNum" sz="quarter" idx="11"/>
          </p:nvPr>
        </p:nvSpPr>
        <p:spPr/>
        <p:txBody>
          <a:bodyPr rtlCol="0"/>
          <a:lstStyle/>
          <a:p>
            <a:fld id="{C387BA36-7B62-431F-9568-8CD04428BC66}"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8B999D9-FC15-461C-9DF7-BCC130E306AC}" type="datetimeFigureOut">
              <a:rPr lang="en-US" smtClean="0"/>
              <a:pPr/>
              <a:t>9/25/2013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C387BA36-7B62-431F-9568-8CD04428BC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B999D9-FC15-461C-9DF7-BCC130E306AC}" type="datetimeFigureOut">
              <a:rPr lang="en-US" smtClean="0"/>
              <a:pPr/>
              <a:t>9/25/2013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87BA36-7B62-431F-9568-8CD04428BC6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B999D9-FC15-461C-9DF7-BCC130E306AC}" type="datetimeFigureOut">
              <a:rPr lang="en-US" smtClean="0"/>
              <a:pPr/>
              <a:t>9/25/2013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87BA36-7B62-431F-9568-8CD04428BC6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8B999D9-FC15-461C-9DF7-BCC130E306AC}" type="datetimeFigureOut">
              <a:rPr lang="en-US" smtClean="0"/>
              <a:pPr/>
              <a:t>9/25/2013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87BA36-7B62-431F-9568-8CD04428BC6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8B999D9-FC15-461C-9DF7-BCC130E306AC}" type="datetimeFigureOut">
              <a:rPr lang="en-US" smtClean="0"/>
              <a:pPr/>
              <a:t>9/25/2013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387BA36-7B62-431F-9568-8CD04428BC6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hyperlink" Target="http://www.wisegeek.com/what-is-a-theory.htm" TargetMode="External"/><Relationship Id="rId2" Type="http://schemas.openxmlformats.org/officeDocument/2006/relationships/hyperlink" Target="http://www.wisegeek.com/what-is-oxygen.htm" TargetMode="External"/><Relationship Id="rId1" Type="http://schemas.openxmlformats.org/officeDocument/2006/relationships/slideLayout" Target="../slideLayouts/slideLayout2.xml"/><Relationship Id="rId4" Type="http://schemas.openxmlformats.org/officeDocument/2006/relationships/hyperlink" Target="http://www.wisegeek.com/what-is-philosophy.htm"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www.wisegeek.com/what-is-a-blood-donor.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player.discoveryeducation.com/?blnPreviewOnly=1&amp;guidAssetId=99052a50-fbea-433c-b3fa-5da461a60045" TargetMode="External"/><Relationship Id="rId2" Type="http://schemas.openxmlformats.org/officeDocument/2006/relationships/hyperlink" Target="http://www.youtube.com/watch?v=V7_SjE8WR3k" TargetMode="External"/><Relationship Id="rId1" Type="http://schemas.openxmlformats.org/officeDocument/2006/relationships/slideLayout" Target="../slideLayouts/slideLayout2.xml"/><Relationship Id="rId5" Type="http://schemas.openxmlformats.org/officeDocument/2006/relationships/hyperlink" Target="http://www.youtube.com/watch?v=58K_JzRQpRU" TargetMode="External"/><Relationship Id="rId4" Type="http://schemas.openxmlformats.org/officeDocument/2006/relationships/hyperlink" Target="http://www.youtube.com/watch?v=oYlNfvwFN_I&amp;feature=related"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STEROIDS</a:t>
            </a:r>
            <a:endParaRPr lang="en-US" b="1" u="sng" dirty="0"/>
          </a:p>
        </p:txBody>
      </p:sp>
      <p:sp>
        <p:nvSpPr>
          <p:cNvPr id="3" name="Subtitle 2"/>
          <p:cNvSpPr>
            <a:spLocks noGrp="1"/>
          </p:cNvSpPr>
          <p:nvPr>
            <p:ph type="subTitle" idx="1"/>
          </p:nvPr>
        </p:nvSpPr>
        <p:spPr/>
        <p:txBody>
          <a:bodyPr/>
          <a:lstStyle/>
          <a:p>
            <a:r>
              <a:rPr lang="en-US" dirty="0" smtClean="0"/>
              <a:t>Is it worth the price of Success?</a:t>
            </a:r>
            <a:endParaRPr lang="en-US" dirty="0"/>
          </a:p>
        </p:txBody>
      </p:sp>
      <p:pic>
        <p:nvPicPr>
          <p:cNvPr id="1026" name="Picture 2" descr="C:\Program Files\Microsoft Office\MEDIA\CAGCAT10\j0183168.wmf"/>
          <p:cNvPicPr>
            <a:picLocks noChangeAspect="1" noChangeArrowheads="1"/>
          </p:cNvPicPr>
          <p:nvPr/>
        </p:nvPicPr>
        <p:blipFill>
          <a:blip r:embed="rId2"/>
          <a:srcRect/>
          <a:stretch>
            <a:fillRect/>
          </a:stretch>
        </p:blipFill>
        <p:spPr bwMode="auto">
          <a:xfrm>
            <a:off x="1828800" y="4343400"/>
            <a:ext cx="1901038" cy="1666037"/>
          </a:xfrm>
          <a:prstGeom prst="rect">
            <a:avLst/>
          </a:prstGeom>
          <a:noFill/>
        </p:spPr>
      </p:pic>
      <p:pic>
        <p:nvPicPr>
          <p:cNvPr id="1027" name="Picture 3" descr="C:\Program Files\Microsoft Office\MEDIA\CAGCAT10\j0199036.wmf"/>
          <p:cNvPicPr>
            <a:picLocks noChangeAspect="1" noChangeArrowheads="1"/>
          </p:cNvPicPr>
          <p:nvPr/>
        </p:nvPicPr>
        <p:blipFill>
          <a:blip r:embed="rId3"/>
          <a:srcRect/>
          <a:stretch>
            <a:fillRect/>
          </a:stretch>
        </p:blipFill>
        <p:spPr bwMode="auto">
          <a:xfrm>
            <a:off x="4038600" y="4343400"/>
            <a:ext cx="1570776" cy="1730721"/>
          </a:xfrm>
          <a:prstGeom prst="rect">
            <a:avLst/>
          </a:prstGeom>
          <a:noFill/>
        </p:spPr>
      </p:pic>
      <p:pic>
        <p:nvPicPr>
          <p:cNvPr id="1030" name="Picture 6" descr="C:\Documents and Settings\jennifer.mcvicker\Local Settings\Temporary Internet Files\Content.IE5\LFEJ16J1\MP900442701[1].jpg"/>
          <p:cNvPicPr>
            <a:picLocks noChangeAspect="1" noChangeArrowheads="1"/>
          </p:cNvPicPr>
          <p:nvPr/>
        </p:nvPicPr>
        <p:blipFill>
          <a:blip r:embed="rId4"/>
          <a:srcRect/>
          <a:stretch>
            <a:fillRect/>
          </a:stretch>
        </p:blipFill>
        <p:spPr bwMode="auto">
          <a:xfrm>
            <a:off x="6019800" y="4495800"/>
            <a:ext cx="2362200" cy="1600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Doping</a:t>
            </a:r>
            <a:endParaRPr lang="en-US" dirty="0"/>
          </a:p>
        </p:txBody>
      </p:sp>
      <p:sp>
        <p:nvSpPr>
          <p:cNvPr id="3" name="Content Placeholder 2"/>
          <p:cNvSpPr>
            <a:spLocks noGrp="1"/>
          </p:cNvSpPr>
          <p:nvPr>
            <p:ph idx="1"/>
          </p:nvPr>
        </p:nvSpPr>
        <p:spPr/>
        <p:txBody>
          <a:bodyPr>
            <a:normAutofit lnSpcReduction="10000"/>
          </a:bodyPr>
          <a:lstStyle/>
          <a:p>
            <a:r>
              <a:rPr lang="en-US" dirty="0" smtClean="0"/>
              <a:t>Endurance sports such as cycling or distance running put a significant amount of stress on an athlete's entire system, from the lungs to the bloodstream to the muscles. In order to maintain stamina, an athlete's muscles require steady supplies of </a:t>
            </a:r>
            <a:r>
              <a:rPr lang="en-US" dirty="0" smtClean="0">
                <a:hlinkClick r:id="rId2"/>
              </a:rPr>
              <a:t>oxygen</a:t>
            </a:r>
            <a:r>
              <a:rPr lang="en-US" dirty="0" smtClean="0"/>
              <a:t> contained within red blood cells. In </a:t>
            </a:r>
            <a:r>
              <a:rPr lang="en-US" dirty="0" smtClean="0">
                <a:hlinkClick r:id="rId3"/>
              </a:rPr>
              <a:t>theory</a:t>
            </a:r>
            <a:r>
              <a:rPr lang="en-US" dirty="0" smtClean="0"/>
              <a:t>, more red blood cells should give an athlete a natural edge during competition. This questionable training </a:t>
            </a:r>
            <a:r>
              <a:rPr lang="en-US" dirty="0" smtClean="0">
                <a:hlinkClick r:id="rId4"/>
              </a:rPr>
              <a:t>philosophy</a:t>
            </a:r>
            <a:r>
              <a:rPr lang="en-US" dirty="0" smtClean="0"/>
              <a:t> is behind an illicit practice called "blood doping," also known as "blood packing."</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Doping</a:t>
            </a:r>
            <a:endParaRPr lang="en-US" dirty="0"/>
          </a:p>
        </p:txBody>
      </p:sp>
      <p:sp>
        <p:nvSpPr>
          <p:cNvPr id="3" name="Content Placeholder 2"/>
          <p:cNvSpPr>
            <a:spLocks noGrp="1"/>
          </p:cNvSpPr>
          <p:nvPr>
            <p:ph idx="1"/>
          </p:nvPr>
        </p:nvSpPr>
        <p:spPr/>
        <p:txBody>
          <a:bodyPr/>
          <a:lstStyle/>
          <a:p>
            <a:r>
              <a:rPr lang="en-US" dirty="0" smtClean="0"/>
              <a:t>Blood doping involves harvesting an athlete's own blood before a competition or finding a matching </a:t>
            </a:r>
            <a:r>
              <a:rPr lang="en-US" dirty="0" smtClean="0">
                <a:hlinkClick r:id="rId2"/>
              </a:rPr>
              <a:t>blood donor</a:t>
            </a:r>
            <a:r>
              <a:rPr lang="en-US" dirty="0" smtClean="0"/>
              <a:t>. This blood is usually processed in order to create a concentration of red blood cells, then frozen until needed for transfusion back into the athlete shortly before the event. </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and Links</a:t>
            </a:r>
            <a:endParaRPr lang="en-US" dirty="0"/>
          </a:p>
        </p:txBody>
      </p:sp>
      <p:sp>
        <p:nvSpPr>
          <p:cNvPr id="3" name="Content Placeholder 2"/>
          <p:cNvSpPr>
            <a:spLocks noGrp="1"/>
          </p:cNvSpPr>
          <p:nvPr>
            <p:ph idx="1"/>
          </p:nvPr>
        </p:nvSpPr>
        <p:spPr/>
        <p:txBody>
          <a:bodyPr/>
          <a:lstStyle/>
          <a:p>
            <a:r>
              <a:rPr lang="en-US" dirty="0" smtClean="0">
                <a:hlinkClick r:id="rId2"/>
              </a:rPr>
              <a:t>Steroids</a:t>
            </a:r>
            <a:r>
              <a:rPr lang="en-US" dirty="0" smtClean="0"/>
              <a:t> – You tube</a:t>
            </a:r>
          </a:p>
          <a:p>
            <a:r>
              <a:rPr lang="en-US" dirty="0" smtClean="0"/>
              <a:t>Discovery Education – </a:t>
            </a:r>
            <a:r>
              <a:rPr lang="en-US" dirty="0" smtClean="0">
                <a:hlinkClick r:id="rId3"/>
              </a:rPr>
              <a:t>Steroids</a:t>
            </a:r>
            <a:endParaRPr lang="en-US" dirty="0" smtClean="0"/>
          </a:p>
          <a:p>
            <a:endParaRPr lang="en-US" dirty="0" smtClean="0"/>
          </a:p>
          <a:p>
            <a:endParaRPr lang="en-US" dirty="0" smtClean="0"/>
          </a:p>
          <a:p>
            <a:r>
              <a:rPr lang="en-US" sz="4000" dirty="0" smtClean="0">
                <a:solidFill>
                  <a:srgbClr val="FF0000"/>
                </a:solidFill>
                <a:hlinkClick r:id="rId4"/>
              </a:rPr>
              <a:t>E:60</a:t>
            </a:r>
            <a:endParaRPr lang="en-US" sz="4000" dirty="0" smtClean="0">
              <a:solidFill>
                <a:srgbClr val="FF0000"/>
              </a:solidFill>
            </a:endParaRPr>
          </a:p>
          <a:p>
            <a:r>
              <a:rPr lang="en-US" sz="4000" smtClean="0">
                <a:solidFill>
                  <a:srgbClr val="FF0000"/>
                </a:solidFill>
                <a:hlinkClick r:id="rId5"/>
              </a:rPr>
              <a:t>Real facts on Steroids</a:t>
            </a:r>
            <a:endParaRPr lang="en-US" sz="4000"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Worth the risk?</a:t>
            </a:r>
            <a:endParaRPr lang="en-US" dirty="0"/>
          </a:p>
        </p:txBody>
      </p:sp>
      <p:sp>
        <p:nvSpPr>
          <p:cNvPr id="3" name="Text Placeholder 2"/>
          <p:cNvSpPr>
            <a:spLocks noGrp="1"/>
          </p:cNvSpPr>
          <p:nvPr>
            <p:ph type="body" idx="1"/>
          </p:nvPr>
        </p:nvSpPr>
        <p:spPr/>
        <p:txBody>
          <a:bodyPr/>
          <a:lstStyle/>
          <a:p>
            <a:r>
              <a:rPr lang="en-US" dirty="0" smtClean="0"/>
              <a:t>Women</a:t>
            </a:r>
            <a:endParaRPr lang="en-US" dirty="0"/>
          </a:p>
        </p:txBody>
      </p:sp>
      <p:sp>
        <p:nvSpPr>
          <p:cNvPr id="4" name="Text Placeholder 3"/>
          <p:cNvSpPr>
            <a:spLocks noGrp="1"/>
          </p:cNvSpPr>
          <p:nvPr>
            <p:ph type="body" sz="half" idx="3"/>
          </p:nvPr>
        </p:nvSpPr>
        <p:spPr/>
        <p:txBody>
          <a:bodyPr/>
          <a:lstStyle/>
          <a:p>
            <a:r>
              <a:rPr lang="en-US" dirty="0" smtClean="0"/>
              <a:t>Men</a:t>
            </a:r>
            <a:endParaRPr lang="en-US" dirty="0"/>
          </a:p>
        </p:txBody>
      </p:sp>
      <p:pic>
        <p:nvPicPr>
          <p:cNvPr id="7" name="Content Placeholder 6" descr="drug-pages-steroid_clip_image006.jpg"/>
          <p:cNvPicPr>
            <a:picLocks noGrp="1" noChangeAspect="1"/>
          </p:cNvPicPr>
          <p:nvPr>
            <p:ph sz="quarter" idx="2"/>
          </p:nvPr>
        </p:nvPicPr>
        <p:blipFill>
          <a:blip r:embed="rId2"/>
          <a:stretch>
            <a:fillRect/>
          </a:stretch>
        </p:blipFill>
        <p:spPr>
          <a:xfrm>
            <a:off x="304800" y="2895600"/>
            <a:ext cx="4190999" cy="3657599"/>
          </a:xfrm>
        </p:spPr>
      </p:pic>
      <p:pic>
        <p:nvPicPr>
          <p:cNvPr id="8" name="Content Placeholder 7" descr="growing-relationship-between-young-men-and-anabolic-steroids.jpg"/>
          <p:cNvPicPr>
            <a:picLocks noGrp="1" noChangeAspect="1"/>
          </p:cNvPicPr>
          <p:nvPr>
            <p:ph sz="quarter" idx="4"/>
          </p:nvPr>
        </p:nvPicPr>
        <p:blipFill>
          <a:blip r:embed="rId3"/>
          <a:stretch>
            <a:fillRect/>
          </a:stretch>
        </p:blipFill>
        <p:spPr>
          <a:xfrm>
            <a:off x="4876800" y="2971800"/>
            <a:ext cx="3962400" cy="350520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Questions</a:t>
            </a:r>
            <a:endParaRPr lang="en-US" dirty="0"/>
          </a:p>
        </p:txBody>
      </p:sp>
      <p:sp>
        <p:nvSpPr>
          <p:cNvPr id="8" name="Content Placeholder 7"/>
          <p:cNvSpPr>
            <a:spLocks noGrp="1"/>
          </p:cNvSpPr>
          <p:nvPr>
            <p:ph idx="1"/>
          </p:nvPr>
        </p:nvSpPr>
        <p:spPr/>
        <p:txBody>
          <a:bodyPr/>
          <a:lstStyle/>
          <a:p>
            <a:r>
              <a:rPr lang="en-US" dirty="0" smtClean="0"/>
              <a:t>What are the ethical issues surrounding the use of STEROIDS in Amateur and Professional Sports?</a:t>
            </a:r>
          </a:p>
          <a:p>
            <a:endParaRPr lang="en-US" dirty="0" smtClean="0"/>
          </a:p>
          <a:p>
            <a:r>
              <a:rPr lang="en-US" dirty="0" smtClean="0"/>
              <a:t>How do many people perceive steroid use after seeing many athletes succeed while using the drug</a:t>
            </a:r>
            <a:r>
              <a:rPr lang="en-US" dirty="0" smtClean="0"/>
              <a:t>?</a:t>
            </a:r>
          </a:p>
          <a:p>
            <a:r>
              <a:rPr lang="en-US" b="1" i="1" dirty="0" smtClean="0"/>
              <a:t>Answer’s must be at least 5-8 sentences for each question!</a:t>
            </a:r>
            <a:endParaRPr lang="en-US" b="1" i="1" dirty="0" smtClean="0"/>
          </a:p>
        </p:txBody>
      </p:sp>
      <p:pic>
        <p:nvPicPr>
          <p:cNvPr id="4098" name="Picture 2" descr="C:\Documents and Settings\jennifer.mcvicker\Local Settings\Temporary Internet Files\Content.IE5\2F73ZDNL\MC900363168[1].wmf"/>
          <p:cNvPicPr>
            <a:picLocks noChangeAspect="1" noChangeArrowheads="1"/>
          </p:cNvPicPr>
          <p:nvPr/>
        </p:nvPicPr>
        <p:blipFill>
          <a:blip r:embed="rId2"/>
          <a:srcRect/>
          <a:stretch>
            <a:fillRect/>
          </a:stretch>
        </p:blipFill>
        <p:spPr bwMode="auto">
          <a:xfrm>
            <a:off x="4191000" y="762001"/>
            <a:ext cx="1401775" cy="14478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Definitions</a:t>
            </a:r>
            <a:endParaRPr lang="en-US" u="sng" dirty="0"/>
          </a:p>
        </p:txBody>
      </p:sp>
      <p:sp>
        <p:nvSpPr>
          <p:cNvPr id="3" name="Content Placeholder 2"/>
          <p:cNvSpPr>
            <a:spLocks noGrp="1"/>
          </p:cNvSpPr>
          <p:nvPr>
            <p:ph idx="1"/>
          </p:nvPr>
        </p:nvSpPr>
        <p:spPr/>
        <p:txBody>
          <a:bodyPr/>
          <a:lstStyle/>
          <a:p>
            <a:r>
              <a:rPr lang="en-US" b="1" u="sng" dirty="0" smtClean="0"/>
              <a:t>Anabolic Steroids</a:t>
            </a:r>
            <a:r>
              <a:rPr lang="en-US" dirty="0" smtClean="0"/>
              <a:t> – promote growth of muscle mass.</a:t>
            </a:r>
          </a:p>
          <a:p>
            <a:pPr>
              <a:buNone/>
            </a:pPr>
            <a:r>
              <a:rPr lang="en-US" dirty="0" smtClean="0"/>
              <a:t>		1.	Testosterone – synthetic drug</a:t>
            </a:r>
          </a:p>
          <a:p>
            <a:pPr>
              <a:buNone/>
            </a:pPr>
            <a:r>
              <a:rPr lang="en-US" dirty="0" smtClean="0"/>
              <a:t>		2.	taken orally, injection, creams</a:t>
            </a:r>
          </a:p>
          <a:p>
            <a:r>
              <a:rPr lang="en-US" b="1" u="sng" dirty="0" smtClean="0"/>
              <a:t>Human Growth Hormone – </a:t>
            </a:r>
            <a:r>
              <a:rPr lang="en-US" dirty="0" smtClean="0"/>
              <a:t>anterior pituitary gland. </a:t>
            </a:r>
          </a:p>
          <a:p>
            <a:pPr>
              <a:buNone/>
            </a:pPr>
            <a:r>
              <a:rPr lang="en-US" dirty="0" smtClean="0"/>
              <a:t>		1.	Stimulates growth</a:t>
            </a:r>
          </a:p>
          <a:p>
            <a:pPr>
              <a:buNone/>
            </a:pPr>
            <a:r>
              <a:rPr lang="en-US" dirty="0" smtClean="0"/>
              <a:t>		2.	Maintains muscle tone</a:t>
            </a:r>
          </a:p>
          <a:p>
            <a:pPr>
              <a:buNone/>
            </a:pPr>
            <a:r>
              <a:rPr lang="en-US" dirty="0" smtClean="0"/>
              <a:t>		3.	burns fat</a:t>
            </a:r>
          </a:p>
          <a:p>
            <a:pPr>
              <a:buNone/>
            </a:pPr>
            <a:endParaRPr lang="en-US" dirty="0"/>
          </a:p>
        </p:txBody>
      </p:sp>
      <p:pic>
        <p:nvPicPr>
          <p:cNvPr id="2050" name="Picture 2" descr="C:\Documents and Settings\jennifer.mcvicker\Local Settings\Temporary Internet Files\Content.IE5\66D9AQ9V\MC900057662[1].wmf"/>
          <p:cNvPicPr>
            <a:picLocks noChangeAspect="1" noChangeArrowheads="1"/>
          </p:cNvPicPr>
          <p:nvPr/>
        </p:nvPicPr>
        <p:blipFill>
          <a:blip r:embed="rId2"/>
          <a:srcRect/>
          <a:stretch>
            <a:fillRect/>
          </a:stretch>
        </p:blipFill>
        <p:spPr bwMode="auto">
          <a:xfrm>
            <a:off x="4572000" y="914400"/>
            <a:ext cx="1352398" cy="12954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Notes</a:t>
            </a:r>
            <a:endParaRPr lang="en-US" dirty="0"/>
          </a:p>
        </p:txBody>
      </p:sp>
      <p:sp>
        <p:nvSpPr>
          <p:cNvPr id="3" name="Content Placeholder 2"/>
          <p:cNvSpPr>
            <a:spLocks noGrp="1"/>
          </p:cNvSpPr>
          <p:nvPr>
            <p:ph idx="1"/>
          </p:nvPr>
        </p:nvSpPr>
        <p:spPr/>
        <p:txBody>
          <a:bodyPr>
            <a:normAutofit lnSpcReduction="10000"/>
          </a:bodyPr>
          <a:lstStyle/>
          <a:p>
            <a:r>
              <a:rPr lang="en-US" dirty="0" smtClean="0"/>
              <a:t>Performance Enhancing Drugs have been recorded in all sports.</a:t>
            </a:r>
          </a:p>
          <a:p>
            <a:r>
              <a:rPr lang="en-US" dirty="0" smtClean="0"/>
              <a:t>Football/Baseball/Weight Training – build muscles</a:t>
            </a:r>
          </a:p>
          <a:p>
            <a:r>
              <a:rPr lang="en-US" dirty="0" smtClean="0"/>
              <a:t>Gymnasts &amp; Ice skaters – “Brake Drugs” to stop puberty.</a:t>
            </a:r>
          </a:p>
          <a:p>
            <a:r>
              <a:rPr lang="en-US" dirty="0" smtClean="0"/>
              <a:t>Track and Field, runners- HGH (quickness and fast recovery)</a:t>
            </a:r>
          </a:p>
          <a:p>
            <a:r>
              <a:rPr lang="en-US" dirty="0" smtClean="0"/>
              <a:t>Archers and Shooters – Beta Blockers (slow heart rate)</a:t>
            </a:r>
            <a:endParaRPr lang="en-US" dirty="0"/>
          </a:p>
        </p:txBody>
      </p:sp>
      <p:pic>
        <p:nvPicPr>
          <p:cNvPr id="3075" name="Picture 3" descr="C:\Documents and Settings\jennifer.mcvicker\Local Settings\Temporary Internet Files\Content.IE5\LFEJ16J1\MC900195692[1].wmf"/>
          <p:cNvPicPr>
            <a:picLocks noChangeAspect="1" noChangeArrowheads="1"/>
          </p:cNvPicPr>
          <p:nvPr/>
        </p:nvPicPr>
        <p:blipFill>
          <a:blip r:embed="rId2"/>
          <a:srcRect/>
          <a:stretch>
            <a:fillRect/>
          </a:stretch>
        </p:blipFill>
        <p:spPr bwMode="auto">
          <a:xfrm>
            <a:off x="3810000" y="838200"/>
            <a:ext cx="1826057" cy="1371600"/>
          </a:xfrm>
          <a:prstGeom prst="rect">
            <a:avLst/>
          </a:prstGeom>
          <a:noFill/>
        </p:spPr>
      </p:pic>
      <p:pic>
        <p:nvPicPr>
          <p:cNvPr id="3077" name="Picture 5" descr="C:\Documents and Settings\jennifer.mcvicker\Local Settings\Temporary Internet Files\Content.IE5\L68V9SET\MC900363140[1].wmf"/>
          <p:cNvPicPr>
            <a:picLocks noChangeAspect="1" noChangeArrowheads="1"/>
          </p:cNvPicPr>
          <p:nvPr/>
        </p:nvPicPr>
        <p:blipFill>
          <a:blip r:embed="rId3"/>
          <a:srcRect/>
          <a:stretch>
            <a:fillRect/>
          </a:stretch>
        </p:blipFill>
        <p:spPr bwMode="auto">
          <a:xfrm>
            <a:off x="5867400" y="609600"/>
            <a:ext cx="1410005" cy="160294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lstStyle/>
          <a:p>
            <a:r>
              <a:rPr lang="en-US" dirty="0" smtClean="0"/>
              <a:t>General Effects</a:t>
            </a:r>
            <a:endParaRPr lang="en-US" dirty="0"/>
          </a:p>
        </p:txBody>
      </p:sp>
      <p:sp>
        <p:nvSpPr>
          <p:cNvPr id="3" name="Content Placeholder 2"/>
          <p:cNvSpPr>
            <a:spLocks noGrp="1"/>
          </p:cNvSpPr>
          <p:nvPr>
            <p:ph idx="1"/>
          </p:nvPr>
        </p:nvSpPr>
        <p:spPr>
          <a:xfrm>
            <a:off x="457200" y="1828800"/>
            <a:ext cx="8229600" cy="4745736"/>
          </a:xfrm>
        </p:spPr>
        <p:txBody>
          <a:bodyPr>
            <a:normAutofit fontScale="55000" lnSpcReduction="20000"/>
          </a:bodyPr>
          <a:lstStyle/>
          <a:p>
            <a:r>
              <a:rPr lang="en-US" b="1" i="1" u="sng" dirty="0" smtClean="0"/>
              <a:t>Other Effects of Anabolic Steroid Abuse</a:t>
            </a:r>
          </a:p>
          <a:p>
            <a:pPr>
              <a:buNone/>
            </a:pPr>
            <a:r>
              <a:rPr lang="en-US" u="sng" dirty="0" smtClean="0"/>
              <a:t/>
            </a:r>
            <a:br>
              <a:rPr lang="en-US" u="sng" dirty="0" smtClean="0"/>
            </a:br>
            <a:r>
              <a:rPr lang="en-US" dirty="0" smtClean="0"/>
              <a:t>delayed growth in adolescents </a:t>
            </a:r>
          </a:p>
          <a:p>
            <a:r>
              <a:rPr lang="en-US" dirty="0" smtClean="0"/>
              <a:t>tendon rupture </a:t>
            </a:r>
          </a:p>
          <a:p>
            <a:r>
              <a:rPr lang="en-US" sz="3600" b="1" u="sng" dirty="0" smtClean="0"/>
              <a:t>increased LDL cholesterol </a:t>
            </a:r>
          </a:p>
          <a:p>
            <a:r>
              <a:rPr lang="en-US" sz="3600" b="1" u="sng" dirty="0" smtClean="0"/>
              <a:t>decreased HDL cholesterol </a:t>
            </a:r>
          </a:p>
          <a:p>
            <a:r>
              <a:rPr lang="en-US" dirty="0" smtClean="0"/>
              <a:t>high blood pressure </a:t>
            </a:r>
          </a:p>
          <a:p>
            <a:r>
              <a:rPr lang="en-US" dirty="0" smtClean="0"/>
              <a:t>heart attacks </a:t>
            </a:r>
          </a:p>
          <a:p>
            <a:r>
              <a:rPr lang="en-US" dirty="0" smtClean="0"/>
              <a:t>enlargement of the heart's left ventricle </a:t>
            </a:r>
          </a:p>
          <a:p>
            <a:r>
              <a:rPr lang="en-US" dirty="0" smtClean="0"/>
              <a:t>cancer </a:t>
            </a:r>
          </a:p>
          <a:p>
            <a:r>
              <a:rPr lang="en-US" dirty="0" smtClean="0"/>
              <a:t>jaundice </a:t>
            </a:r>
          </a:p>
          <a:p>
            <a:r>
              <a:rPr lang="en-US" sz="4400" b="1" u="sng" dirty="0" smtClean="0"/>
              <a:t>fluid retention </a:t>
            </a:r>
          </a:p>
          <a:p>
            <a:r>
              <a:rPr lang="en-US" dirty="0" smtClean="0"/>
              <a:t>HIV/AIDS </a:t>
            </a:r>
          </a:p>
          <a:p>
            <a:r>
              <a:rPr lang="en-US" dirty="0" smtClean="0"/>
              <a:t>hepatitis </a:t>
            </a:r>
          </a:p>
          <a:p>
            <a:r>
              <a:rPr lang="en-US" sz="4400" b="1" u="sng" dirty="0" smtClean="0"/>
              <a:t>"</a:t>
            </a:r>
            <a:r>
              <a:rPr lang="en-US" sz="4400" b="1" u="sng" dirty="0" err="1" smtClean="0"/>
              <a:t>roid</a:t>
            </a:r>
            <a:r>
              <a:rPr lang="en-US" sz="4400" b="1" u="sng" dirty="0" smtClean="0"/>
              <a:t> rage" - rage and aggression </a:t>
            </a:r>
          </a:p>
          <a:p>
            <a:r>
              <a:rPr lang="en-US" dirty="0" smtClean="0"/>
              <a:t>mania </a:t>
            </a:r>
          </a:p>
          <a:p>
            <a:r>
              <a:rPr lang="en-US" dirty="0" smtClean="0"/>
              <a:t>delusions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Male Effects</a:t>
            </a:r>
            <a:endParaRPr lang="en-US" dirty="0"/>
          </a:p>
        </p:txBody>
      </p:sp>
      <p:sp>
        <p:nvSpPr>
          <p:cNvPr id="3" name="Content Placeholder 2"/>
          <p:cNvSpPr>
            <a:spLocks noGrp="1"/>
          </p:cNvSpPr>
          <p:nvPr>
            <p:ph idx="1"/>
          </p:nvPr>
        </p:nvSpPr>
        <p:spPr/>
        <p:txBody>
          <a:bodyPr/>
          <a:lstStyle/>
          <a:p>
            <a:r>
              <a:rPr lang="en-US" b="1" u="sng" dirty="0" smtClean="0"/>
              <a:t>Effects of Anabolic Steroid Abuse in Men</a:t>
            </a:r>
          </a:p>
          <a:p>
            <a:r>
              <a:rPr lang="en-US" u="sng" dirty="0" smtClean="0"/>
              <a:t>infertility </a:t>
            </a:r>
          </a:p>
          <a:p>
            <a:r>
              <a:rPr lang="en-US" u="sng" dirty="0" smtClean="0"/>
              <a:t>breast development </a:t>
            </a:r>
          </a:p>
          <a:p>
            <a:r>
              <a:rPr lang="en-US" u="sng" dirty="0" smtClean="0"/>
              <a:t>shrinking of the testicles </a:t>
            </a:r>
          </a:p>
          <a:p>
            <a:r>
              <a:rPr lang="en-US" u="sng" dirty="0" smtClean="0"/>
              <a:t>male-pattern baldness </a:t>
            </a:r>
          </a:p>
          <a:p>
            <a:r>
              <a:rPr lang="en-US" u="sng" dirty="0" smtClean="0"/>
              <a:t>severe acne and cysts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Women </a:t>
            </a:r>
            <a:endParaRPr lang="en-US" dirty="0"/>
          </a:p>
        </p:txBody>
      </p:sp>
      <p:sp>
        <p:nvSpPr>
          <p:cNvPr id="3" name="Content Placeholder 2"/>
          <p:cNvSpPr>
            <a:spLocks noGrp="1"/>
          </p:cNvSpPr>
          <p:nvPr>
            <p:ph idx="1"/>
          </p:nvPr>
        </p:nvSpPr>
        <p:spPr/>
        <p:txBody>
          <a:bodyPr/>
          <a:lstStyle/>
          <a:p>
            <a:r>
              <a:rPr lang="en-US" b="1" u="sng" dirty="0" smtClean="0"/>
              <a:t>Effects of Anabolic Steroid Abuse in Women</a:t>
            </a:r>
          </a:p>
          <a:p>
            <a:r>
              <a:rPr lang="en-US" u="sng" dirty="0" smtClean="0"/>
              <a:t>Deeper voice  </a:t>
            </a:r>
          </a:p>
          <a:p>
            <a:r>
              <a:rPr lang="en-US" u="sng" dirty="0" smtClean="0"/>
              <a:t>excessive growth of body hair </a:t>
            </a:r>
          </a:p>
          <a:p>
            <a:r>
              <a:rPr lang="en-US" u="sng" dirty="0" smtClean="0"/>
              <a:t>male-pattern baldness </a:t>
            </a:r>
          </a:p>
          <a:p>
            <a:r>
              <a:rPr lang="en-US" u="sng" dirty="0" smtClean="0"/>
              <a:t>severe acne and cysts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Withdrawl</a:t>
            </a:r>
            <a:endParaRPr lang="en-US" dirty="0"/>
          </a:p>
        </p:txBody>
      </p:sp>
      <p:sp>
        <p:nvSpPr>
          <p:cNvPr id="3" name="Content Placeholder 2"/>
          <p:cNvSpPr>
            <a:spLocks noGrp="1"/>
          </p:cNvSpPr>
          <p:nvPr>
            <p:ph idx="1"/>
          </p:nvPr>
        </p:nvSpPr>
        <p:spPr/>
        <p:txBody>
          <a:bodyPr/>
          <a:lstStyle/>
          <a:p>
            <a:r>
              <a:rPr lang="en-US" b="1" u="sng" dirty="0" smtClean="0"/>
              <a:t>Anabolic Steroids and Withdrawal</a:t>
            </a:r>
          </a:p>
          <a:p>
            <a:pPr>
              <a:buNone/>
            </a:pPr>
            <a:r>
              <a:rPr lang="en-US" u="sng" dirty="0" smtClean="0"/>
              <a:t/>
            </a:r>
            <a:br>
              <a:rPr lang="en-US" u="sng" dirty="0" smtClean="0"/>
            </a:br>
            <a:r>
              <a:rPr lang="en-US" dirty="0" smtClean="0"/>
              <a:t>Athletes who use steroids can experience withdrawal symptoms when they quit. The symptoms include mood swings, depression, fatigue and irritability, loss of appetite, insomnia, and aggression. Depression can even lead to suicide attempts, if untreated.</a:t>
            </a:r>
            <a:r>
              <a:rPr lang="en-US" u="sng"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Jargon</a:t>
            </a:r>
            <a:endParaRPr lang="en-US" dirty="0"/>
          </a:p>
        </p:txBody>
      </p:sp>
      <p:sp>
        <p:nvSpPr>
          <p:cNvPr id="3" name="Content Placeholder 2"/>
          <p:cNvSpPr>
            <a:spLocks noGrp="1"/>
          </p:cNvSpPr>
          <p:nvPr>
            <p:ph idx="1"/>
          </p:nvPr>
        </p:nvSpPr>
        <p:spPr/>
        <p:txBody>
          <a:bodyPr>
            <a:normAutofit fontScale="70000" lnSpcReduction="20000"/>
          </a:bodyPr>
          <a:lstStyle/>
          <a:p>
            <a:r>
              <a:rPr lang="en-US" sz="3400" b="1" i="1" u="sng" dirty="0" smtClean="0">
                <a:solidFill>
                  <a:srgbClr val="FF0000"/>
                </a:solidFill>
              </a:rPr>
              <a:t>Cycle: </a:t>
            </a:r>
            <a:r>
              <a:rPr lang="en-US" sz="3400" b="1" i="1" u="sng" dirty="0" smtClean="0"/>
              <a:t>A period of steroid use often 8 or more weeks in length, followed by a similar period of disuse. </a:t>
            </a:r>
            <a:r>
              <a:rPr lang="en-US" dirty="0" smtClean="0"/>
              <a:t>This is known as cycling on and off AAS.</a:t>
            </a:r>
            <a:br>
              <a:rPr lang="en-US" dirty="0" smtClean="0"/>
            </a:br>
            <a:endParaRPr lang="en-US" dirty="0" smtClean="0"/>
          </a:p>
          <a:p>
            <a:r>
              <a:rPr lang="en-US" b="1" dirty="0" smtClean="0"/>
              <a:t>Pyramiding:</a:t>
            </a:r>
            <a:r>
              <a:rPr lang="en-US" dirty="0" smtClean="0"/>
              <a:t> This is when users build up to their heaviest dose on a cycle. Though prevalent in the early days of steroid use, this method was found unnecessary and is virtually no longer practiced.</a:t>
            </a:r>
            <a:br>
              <a:rPr lang="en-US" dirty="0" smtClean="0"/>
            </a:br>
            <a:endParaRPr lang="en-US" dirty="0" smtClean="0"/>
          </a:p>
          <a:p>
            <a:r>
              <a:rPr lang="en-US" b="1" dirty="0" smtClean="0"/>
              <a:t>Stacking:</a:t>
            </a:r>
            <a:r>
              <a:rPr lang="en-US" dirty="0" smtClean="0"/>
              <a:t> The process of combining drugs, or using more than one drug within a cycle.</a:t>
            </a:r>
            <a:br>
              <a:rPr lang="en-US" dirty="0" smtClean="0"/>
            </a:br>
            <a:endParaRPr lang="en-US" dirty="0" smtClean="0"/>
          </a:p>
          <a:p>
            <a:r>
              <a:rPr lang="en-US" b="1" dirty="0" smtClean="0"/>
              <a:t>Tapering:</a:t>
            </a:r>
            <a:r>
              <a:rPr lang="en-US" dirty="0" smtClean="0"/>
              <a:t> This is the opposite of Pyramiding. Users begin with their highest dose and gradually decrease in an effort to minimize the side effects associated with coming off.  As with pyramiding, this method is obsolete.</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Steroids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While the modern history of steroids is still relatively young, the complete history of steroids can be traced back to ancient Greece. This part of the history of steroids is when Olympic athletes were thought to have used plant derivatives, all meat diets and animal testicles as performance enhancers.</a:t>
            </a:r>
          </a:p>
          <a:p>
            <a:r>
              <a:rPr lang="en-US" dirty="0" smtClean="0"/>
              <a:t>The more modern history of steroids begins in the 1930's. This part of the history of steroids is when anabolic steroids were born, but they didn't really take off as a phenomenon yet. In the 1950's at a World Weightlifting Competition, people noticed the Soviet team taking pills and this is the part of the history of steroids where people started taking notice of the drugs' true abilities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352</TotalTime>
  <Words>499</Words>
  <Application>Microsoft Office PowerPoint</Application>
  <PresentationFormat>On-screen Show (4:3)</PresentationFormat>
  <Paragraphs>76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Urban</vt:lpstr>
      <vt:lpstr>STEROIDS</vt:lpstr>
      <vt:lpstr>Definitions</vt:lpstr>
      <vt:lpstr>General Notes</vt:lpstr>
      <vt:lpstr>General Effects</vt:lpstr>
      <vt:lpstr>Male Effects</vt:lpstr>
      <vt:lpstr>Women </vt:lpstr>
      <vt:lpstr>Withdrawl</vt:lpstr>
      <vt:lpstr>Jargon</vt:lpstr>
      <vt:lpstr>History of Steroids</vt:lpstr>
      <vt:lpstr>Blood Doping</vt:lpstr>
      <vt:lpstr>Blood Doping</vt:lpstr>
      <vt:lpstr>Resources and Links</vt:lpstr>
      <vt:lpstr>Worth the risk?</vt:lpstr>
      <vt:lpstr>Questions</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STEROIDS</dc:title>
  <dc:creator>jennifer.mcvicker</dc:creator>
  <cp:lastModifiedBy>jennifer.mcvicker</cp:lastModifiedBy>
  <cp:revision>24</cp:revision>
  <dcterms:created xsi:type="dcterms:W3CDTF">2011-02-18T17:13:03Z</dcterms:created>
  <dcterms:modified xsi:type="dcterms:W3CDTF">2013-09-25T14:43:04Z</dcterms:modified>
</cp:coreProperties>
</file>