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573214-1973-409B-87B2-30A435D09A30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EFAA8B-88FE-43C2-ADC7-8CC6088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hyperlink" Target="http://www.youtube.com/watch?v=wMXcW_ujY10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youtube.com/watch?v=3cW8__wFXD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youtube.com/watch?v=SaeJUCVEp2s" TargetMode="External"/><Relationship Id="rId4" Type="http://schemas.openxmlformats.org/officeDocument/2006/relationships/hyperlink" Target="http://www.youtube.com/watch?v=rHyeZhcoZcQ" TargetMode="Externa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 – </a:t>
            </a:r>
            <a:r>
              <a:rPr lang="en-US" b="1" u="sng" dirty="0" smtClean="0"/>
              <a:t>Personal/Consumer Health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Chronic Diseases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Resources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Heart Disease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Lung Cancer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Osteoporosis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Emphysema</a:t>
            </a:r>
            <a:endParaRPr lang="en-US" dirty="0"/>
          </a:p>
        </p:txBody>
      </p:sp>
      <p:pic>
        <p:nvPicPr>
          <p:cNvPr id="3074" name="Picture 2" descr="C:\Documents and Settings\jennifer.mcvicker\Local Settings\Temporary Internet Files\Content.IE5\LK94O70R\MC90043387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4267200"/>
            <a:ext cx="1828572" cy="1828572"/>
          </a:xfrm>
          <a:prstGeom prst="rect">
            <a:avLst/>
          </a:prstGeom>
          <a:noFill/>
        </p:spPr>
      </p:pic>
      <p:pic>
        <p:nvPicPr>
          <p:cNvPr id="3075" name="Picture 3" descr="C:\Documents and Settings\jennifer.mcvicker\Local Settings\Temporary Internet Files\Content.IE5\Q1429CBV\MC90043632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1524000"/>
            <a:ext cx="2247900" cy="2209800"/>
          </a:xfrm>
          <a:prstGeom prst="rect">
            <a:avLst/>
          </a:prstGeom>
          <a:noFill/>
        </p:spPr>
      </p:pic>
      <p:pic>
        <p:nvPicPr>
          <p:cNvPr id="3077" name="Picture 5" descr="C:\Documents and Settings\jennifer.mcvicker\Local Settings\Temporary Internet Files\Content.IE5\RAP8NOZB\MC900217126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1295400"/>
            <a:ext cx="1437742" cy="1828800"/>
          </a:xfrm>
          <a:prstGeom prst="rect">
            <a:avLst/>
          </a:prstGeom>
          <a:noFill/>
        </p:spPr>
      </p:pic>
      <p:pic>
        <p:nvPicPr>
          <p:cNvPr id="3078" name="Picture 6" descr="C:\Documents and Settings\jennifer.mcvicker\Local Settings\Temporary Internet Files\Content.IE5\LK94O70R\MC900433961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3886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Top 3 Leading Causes of Death</a:t>
            </a:r>
            <a:r>
              <a:rPr lang="en-US" sz="3600" dirty="0" smtClean="0"/>
              <a:t> (all ages)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/>
              <a:t>Cardiovascular Disease</a:t>
            </a:r>
          </a:p>
          <a:p>
            <a:pPr marL="514350" indent="-514350">
              <a:buNone/>
            </a:pPr>
            <a:r>
              <a:rPr lang="en-US" sz="3400" dirty="0" smtClean="0"/>
              <a:t>	Lifestyle – 54%</a:t>
            </a:r>
          </a:p>
          <a:p>
            <a:pPr marL="514350" indent="-514350">
              <a:buNone/>
            </a:pPr>
            <a:r>
              <a:rPr lang="en-US" sz="3400" dirty="0"/>
              <a:t>	</a:t>
            </a:r>
            <a:r>
              <a:rPr lang="en-US" sz="3400" dirty="0" smtClean="0"/>
              <a:t>Environment – 9%</a:t>
            </a:r>
          </a:p>
          <a:p>
            <a:pPr marL="514350" indent="-514350">
              <a:buNone/>
            </a:pPr>
            <a:r>
              <a:rPr lang="en-US" sz="3400" dirty="0"/>
              <a:t>	</a:t>
            </a:r>
            <a:r>
              <a:rPr lang="en-US" sz="3400" dirty="0" smtClean="0"/>
              <a:t>Heredity – 25%</a:t>
            </a:r>
          </a:p>
          <a:p>
            <a:pPr marL="514350" indent="-514350">
              <a:buAutoNum type="arabicPeriod" startAt="2"/>
            </a:pPr>
            <a:r>
              <a:rPr lang="en-US" sz="3400" b="1" u="sng" dirty="0" smtClean="0"/>
              <a:t>Cancer</a:t>
            </a:r>
          </a:p>
          <a:p>
            <a:pPr marL="514350" indent="-514350">
              <a:buNone/>
            </a:pPr>
            <a:r>
              <a:rPr lang="en-US" sz="3400" dirty="0" smtClean="0"/>
              <a:t>	Lifestyle – 37%</a:t>
            </a:r>
          </a:p>
          <a:p>
            <a:pPr marL="514350" indent="-514350">
              <a:buNone/>
            </a:pPr>
            <a:r>
              <a:rPr lang="en-US" sz="3400" dirty="0" smtClean="0"/>
              <a:t>	Environment – 24%</a:t>
            </a:r>
          </a:p>
          <a:p>
            <a:pPr marL="514350" indent="-514350">
              <a:buNone/>
            </a:pPr>
            <a:r>
              <a:rPr lang="en-US" sz="3400" dirty="0" smtClean="0"/>
              <a:t>	Heredity – 29%</a:t>
            </a:r>
          </a:p>
          <a:p>
            <a:pPr marL="514350" indent="-514350">
              <a:buAutoNum type="arabicPeriod" startAt="3"/>
            </a:pPr>
            <a:r>
              <a:rPr lang="en-US" sz="3400" b="1" u="sng" dirty="0" smtClean="0"/>
              <a:t>Stroke</a:t>
            </a:r>
          </a:p>
          <a:p>
            <a:pPr marL="514350" indent="-514350">
              <a:buNone/>
            </a:pPr>
            <a:r>
              <a:rPr lang="en-US" sz="3400" dirty="0"/>
              <a:t>	</a:t>
            </a:r>
            <a:r>
              <a:rPr lang="en-US" sz="3400" dirty="0" smtClean="0"/>
              <a:t>Lifestyle – 50%</a:t>
            </a:r>
          </a:p>
          <a:p>
            <a:pPr marL="514350" indent="-514350">
              <a:buNone/>
            </a:pPr>
            <a:r>
              <a:rPr lang="en-US" sz="3400" dirty="0" smtClean="0"/>
              <a:t>	Environment – 22%</a:t>
            </a:r>
          </a:p>
          <a:p>
            <a:pPr marL="514350" indent="-514350">
              <a:buNone/>
            </a:pPr>
            <a:r>
              <a:rPr lang="en-US" sz="3400" dirty="0" smtClean="0"/>
              <a:t>	Heredity – 21%</a:t>
            </a:r>
          </a:p>
          <a:p>
            <a:pPr marL="514350" indent="-514350">
              <a:buNone/>
            </a:pPr>
            <a:r>
              <a:rPr lang="en-US" sz="3400" dirty="0" smtClean="0"/>
              <a:t>-CDC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1026" name="Picture 2" descr="C:\Documents and Settings\jennifer.mcvicker\Local Settings\Temporary Internet Files\Content.IE5\PRLBZBUK\MC90043269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828800"/>
            <a:ext cx="1828572" cy="1828572"/>
          </a:xfrm>
          <a:prstGeom prst="rect">
            <a:avLst/>
          </a:prstGeom>
          <a:noFill/>
        </p:spPr>
      </p:pic>
      <p:pic>
        <p:nvPicPr>
          <p:cNvPr id="1027" name="Picture 3" descr="C:\Documents and Settings\jennifer.mcvicker\Local Settings\Temporary Internet Files\Content.IE5\ZRUPNIBA\MC9004387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752600"/>
            <a:ext cx="2362200" cy="2438400"/>
          </a:xfrm>
          <a:prstGeom prst="rect">
            <a:avLst/>
          </a:prstGeom>
          <a:noFill/>
        </p:spPr>
      </p:pic>
      <p:pic>
        <p:nvPicPr>
          <p:cNvPr id="1028" name="Picture 4" descr="C:\Documents and Settings\jennifer.mcvicker\Local Settings\Temporary Internet Files\Content.IE5\Q1429CBV\MC90005518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267200"/>
            <a:ext cx="2590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Health Determinants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Heredity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Individual Choice/Behavior </a:t>
            </a:r>
            <a:r>
              <a:rPr lang="en-US" dirty="0" smtClean="0"/>
              <a:t>– most influential determinant for modern health problems in US!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4800" b="1" u="sng" dirty="0" smtClean="0"/>
              <a:t>WHY?</a:t>
            </a:r>
          </a:p>
          <a:p>
            <a:pPr marL="514350" indent="-514350">
              <a:buNone/>
            </a:pPr>
            <a:r>
              <a:rPr lang="en-US" sz="4800" b="1" dirty="0" smtClean="0"/>
              <a:t>How does Decision Making Play a role with these Health Problems?</a:t>
            </a:r>
            <a:endParaRPr lang="en-US" sz="4800" b="1" dirty="0"/>
          </a:p>
        </p:txBody>
      </p:sp>
      <p:pic>
        <p:nvPicPr>
          <p:cNvPr id="2050" name="Picture 2" descr="C:\Documents and Settings\jennifer.mcvicker\Local Settings\Temporary Internet Files\Content.IE5\LK94O70R\MC9004344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334000"/>
            <a:ext cx="16256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DATA (CDC)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 of Deaths per year 2.6 million</a:t>
            </a:r>
          </a:p>
          <a:p>
            <a:r>
              <a:rPr lang="en-US" b="1" dirty="0" smtClean="0"/>
              <a:t>Life Expectancy </a:t>
            </a:r>
            <a:r>
              <a:rPr lang="en-US" dirty="0" smtClean="0"/>
              <a:t>– 78 years (women)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   74 years (men)</a:t>
            </a:r>
          </a:p>
          <a:p>
            <a:r>
              <a:rPr lang="en-US" b="1" dirty="0" smtClean="0"/>
              <a:t>Heart Disease </a:t>
            </a:r>
            <a:r>
              <a:rPr lang="en-US" dirty="0" smtClean="0"/>
              <a:t>– 654,486</a:t>
            </a:r>
          </a:p>
          <a:p>
            <a:r>
              <a:rPr lang="en-US" b="1" dirty="0" smtClean="0"/>
              <a:t>Cancer</a:t>
            </a:r>
            <a:r>
              <a:rPr lang="en-US" dirty="0" smtClean="0"/>
              <a:t> – 555,888</a:t>
            </a:r>
          </a:p>
          <a:p>
            <a:r>
              <a:rPr lang="en-US" b="1" dirty="0" smtClean="0"/>
              <a:t>Stroke </a:t>
            </a:r>
            <a:r>
              <a:rPr lang="en-US" dirty="0" smtClean="0"/>
              <a:t>– 153,074</a:t>
            </a:r>
          </a:p>
          <a:p>
            <a:r>
              <a:rPr lang="en-US" b="1" dirty="0" smtClean="0"/>
              <a:t>Accidents</a:t>
            </a:r>
            <a:r>
              <a:rPr lang="en-US" dirty="0" smtClean="0"/>
              <a:t> (unintentional) – 114,012</a:t>
            </a:r>
            <a:endParaRPr lang="en-US" dirty="0"/>
          </a:p>
        </p:txBody>
      </p:sp>
      <p:pic>
        <p:nvPicPr>
          <p:cNvPr id="1026" name="Picture 2" descr="C:\Documents and Settings\jennifer.mcvicker\Local Settings\Temporary Internet Files\Content.IE5\JSK166FP\MC90005691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181600"/>
            <a:ext cx="1821485" cy="1447800"/>
          </a:xfrm>
          <a:prstGeom prst="rect">
            <a:avLst/>
          </a:prstGeom>
          <a:noFill/>
        </p:spPr>
      </p:pic>
      <p:pic>
        <p:nvPicPr>
          <p:cNvPr id="1027" name="Picture 3" descr="C:\Documents and Settings\jennifer.mcvicker\Local Settings\Temporary Internet Files\Content.IE5\PRLBZBUK\MC90043874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953000"/>
            <a:ext cx="24384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Cardiovascular Disease</a:t>
            </a:r>
            <a:br>
              <a:rPr lang="en-US" b="1" dirty="0" smtClean="0"/>
            </a:br>
            <a:r>
              <a:rPr lang="en-US" sz="3200" i="1" dirty="0" smtClean="0"/>
              <a:t>Disease that affects heart or blood vessels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Hypertension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Silent Killer</a:t>
            </a:r>
          </a:p>
          <a:p>
            <a:r>
              <a:rPr lang="en-US" dirty="0" smtClean="0"/>
              <a:t>Eat Healthy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Manage weight</a:t>
            </a:r>
          </a:p>
          <a:p>
            <a:r>
              <a:rPr lang="en-US" dirty="0" smtClean="0"/>
              <a:t>Hereditary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Atherosclerosis</a:t>
            </a:r>
          </a:p>
          <a:p>
            <a:r>
              <a:rPr lang="en-US" dirty="0" smtClean="0"/>
              <a:t>Accumulation of plaque on the artery walls</a:t>
            </a:r>
          </a:p>
          <a:p>
            <a:r>
              <a:rPr lang="en-US" dirty="0" smtClean="0"/>
              <a:t>Unhealthy Diet</a:t>
            </a:r>
          </a:p>
          <a:p>
            <a:r>
              <a:rPr lang="en-US" dirty="0" smtClean="0"/>
              <a:t>Can lead to stroke and heart attacks</a:t>
            </a:r>
          </a:p>
          <a:p>
            <a:r>
              <a:rPr lang="en-US" dirty="0" smtClean="0"/>
              <a:t>Stress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Cancer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Uncontrollable growth of abnormal cells</a:t>
            </a:r>
          </a:p>
          <a:p>
            <a:r>
              <a:rPr lang="en-US" dirty="0" smtClean="0"/>
              <a:t>Smoking, air pollution, hereditary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Tumor – abnormal mass of tissue</a:t>
            </a:r>
          </a:p>
          <a:p>
            <a:r>
              <a:rPr lang="en-US" b="1" u="sng" dirty="0" smtClean="0"/>
              <a:t>Lung –</a:t>
            </a:r>
            <a:r>
              <a:rPr lang="en-US" dirty="0" smtClean="0"/>
              <a:t> Carcinoma</a:t>
            </a:r>
          </a:p>
          <a:p>
            <a:r>
              <a:rPr lang="en-US" dirty="0" smtClean="0"/>
              <a:t>No immediate symptoms</a:t>
            </a:r>
          </a:p>
          <a:p>
            <a:r>
              <a:rPr lang="en-US" dirty="0" smtClean="0"/>
              <a:t>Severe cough, shortness of breath</a:t>
            </a:r>
          </a:p>
          <a:p>
            <a:r>
              <a:rPr lang="en-US" dirty="0" smtClean="0"/>
              <a:t>Wheezing, blood</a:t>
            </a:r>
          </a:p>
          <a:p>
            <a:r>
              <a:rPr lang="en-US" dirty="0" smtClean="0"/>
              <a:t>Detected by x-ray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Osteoporosis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Progressive loss of Bone</a:t>
            </a:r>
          </a:p>
          <a:p>
            <a:r>
              <a:rPr lang="en-US" dirty="0" smtClean="0"/>
              <a:t>Older people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Reduce risk during teen years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Calcium Supp.</a:t>
            </a:r>
          </a:p>
          <a:p>
            <a:r>
              <a:rPr lang="en-US" dirty="0" smtClean="0"/>
              <a:t>Detected by bone scan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Bronchitis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Inflammation of the bronchi caused by infection or exposure to irritants.</a:t>
            </a:r>
          </a:p>
          <a:p>
            <a:r>
              <a:rPr lang="en-US" dirty="0" smtClean="0"/>
              <a:t>Mucus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Wheezing</a:t>
            </a:r>
          </a:p>
          <a:p>
            <a:r>
              <a:rPr lang="en-US" dirty="0" smtClean="0"/>
              <a:t>Shortness of Breath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Treatments: antibiotics and reduce exposure.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Emphysema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caused by smoking</a:t>
            </a:r>
          </a:p>
          <a:p>
            <a:r>
              <a:rPr lang="en-US" dirty="0" smtClean="0"/>
              <a:t>Destroys the walls of the alveoli (lungs)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Symptoms: breathing difficulty and chronic cough</a:t>
            </a:r>
          </a:p>
          <a:p>
            <a:r>
              <a:rPr lang="en-US" dirty="0" smtClean="0"/>
              <a:t>May need to use oxygen to breathe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205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Lesson 4 – Personal/Consumer Health</vt:lpstr>
      <vt:lpstr>Top 3 Leading Causes of Death (all ages)</vt:lpstr>
      <vt:lpstr>Health Determinants</vt:lpstr>
      <vt:lpstr>DATA (CDC)</vt:lpstr>
      <vt:lpstr>Cardiovascular Disease Disease that affects heart or blood vessels</vt:lpstr>
      <vt:lpstr>Cancer</vt:lpstr>
      <vt:lpstr>Osteoporosis</vt:lpstr>
      <vt:lpstr>Bronchitis</vt:lpstr>
      <vt:lpstr>Emphysema</vt:lpstr>
      <vt:lpstr>Resources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– Personal/Consumer Health</dc:title>
  <dc:creator>pete</dc:creator>
  <cp:lastModifiedBy>pete</cp:lastModifiedBy>
  <cp:revision>6</cp:revision>
  <dcterms:created xsi:type="dcterms:W3CDTF">2011-03-01T14:41:16Z</dcterms:created>
  <dcterms:modified xsi:type="dcterms:W3CDTF">2013-12-02T15:42:37Z</dcterms:modified>
</cp:coreProperties>
</file>