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68" r:id="rId4"/>
    <p:sldId id="269" r:id="rId5"/>
    <p:sldId id="260" r:id="rId6"/>
    <p:sldId id="259" r:id="rId7"/>
    <p:sldId id="261" r:id="rId8"/>
    <p:sldId id="262" r:id="rId9"/>
    <p:sldId id="263" r:id="rId10"/>
    <p:sldId id="264" r:id="rId11"/>
    <p:sldId id="273" r:id="rId12"/>
    <p:sldId id="274" r:id="rId13"/>
    <p:sldId id="272" r:id="rId14"/>
    <p:sldId id="282" r:id="rId15"/>
    <p:sldId id="266"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solidFill>
                  <a:srgbClr val="DFE0D4"/>
                </a:solidFill>
              </a:defRPr>
            </a:lvl1pPr>
          </a:lstStyle>
          <a:p>
            <a:pPr>
              <a:defRPr/>
            </a:pPr>
            <a:fld id="{39C69518-2BB2-47DA-BB76-064CCBA08A81}" type="datetimeFigureOut">
              <a:rPr lang="en-US"/>
              <a:pPr>
                <a:defRPr/>
              </a:pPr>
              <a:t>10/2/2014</a:t>
            </a:fld>
            <a:endParaRPr lang="en-US"/>
          </a:p>
        </p:txBody>
      </p:sp>
      <p:sp>
        <p:nvSpPr>
          <p:cNvPr id="5" name="Footer Placeholder 18"/>
          <p:cNvSpPr>
            <a:spLocks noGrp="1"/>
          </p:cNvSpPr>
          <p:nvPr>
            <p:ph type="ftr" sz="quarter" idx="11"/>
          </p:nvPr>
        </p:nvSpPr>
        <p:spPr/>
        <p:txBody>
          <a:bodyPr/>
          <a:lstStyle>
            <a:lvl1pPr>
              <a:defRPr>
                <a:solidFill>
                  <a:srgbClr val="DFE0D4"/>
                </a:solidFill>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FE0D4"/>
                </a:solidFill>
              </a:defRPr>
            </a:lvl1pPr>
          </a:lstStyle>
          <a:p>
            <a:pPr>
              <a:defRPr/>
            </a:pPr>
            <a:fld id="{C6325B48-DF9B-4277-8B94-4BC2461D58C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5A3CE1A-7A8C-4D38-845C-03880710EE03}" type="datetimeFigureOut">
              <a:rPr lang="en-US"/>
              <a:pPr>
                <a:defRPr/>
              </a:pPr>
              <a:t>10/2/2014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A6A10E0-FCA9-436E-A06D-2F132CCC931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D2145CE-337C-4EDE-9965-0F03E233A3AE}" type="datetimeFigureOut">
              <a:rPr lang="en-US"/>
              <a:pPr>
                <a:defRPr/>
              </a:pPr>
              <a:t>10/2/2014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A014E0E-53F2-445B-B888-BE3ABC6343C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258E483-43D8-4443-BF20-124EFECBBF6D}" type="datetimeFigureOut">
              <a:rPr lang="en-US"/>
              <a:pPr>
                <a:defRPr/>
              </a:pPr>
              <a:t>10/2/2014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70EF26D-4B3E-4AEE-B034-00D3A7A99CB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DFE0D4"/>
                </a:solidFill>
              </a:defRPr>
            </a:lvl1pPr>
          </a:lstStyle>
          <a:p>
            <a:pPr>
              <a:defRPr/>
            </a:pPr>
            <a:fld id="{24BCB4DB-1BC2-4CAE-A3F9-12C7655BB8D9}" type="datetimeFigureOut">
              <a:rPr lang="en-US"/>
              <a:pPr>
                <a:defRPr/>
              </a:pPr>
              <a:t>10/2/2014</a:t>
            </a:fld>
            <a:endParaRPr lang="en-US"/>
          </a:p>
        </p:txBody>
      </p:sp>
      <p:sp>
        <p:nvSpPr>
          <p:cNvPr id="5" name="Footer Placeholder 4"/>
          <p:cNvSpPr>
            <a:spLocks noGrp="1"/>
          </p:cNvSpPr>
          <p:nvPr>
            <p:ph type="ftr" sz="quarter" idx="11"/>
          </p:nvPr>
        </p:nvSpPr>
        <p:spPr/>
        <p:txBody>
          <a:bodyPr/>
          <a:lstStyle>
            <a:lvl1pPr>
              <a:defRPr>
                <a:solidFill>
                  <a:srgbClr val="DFE0D4"/>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FE0D4"/>
                </a:solidFill>
              </a:defRPr>
            </a:lvl1pPr>
          </a:lstStyle>
          <a:p>
            <a:pPr>
              <a:defRPr/>
            </a:pPr>
            <a:fld id="{3DC7ED53-AAE9-42C3-BFE7-CE82C6FBBDB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F26E043-DCF7-4B58-82DC-BD2F5985D588}" type="datetimeFigureOut">
              <a:rPr lang="en-US"/>
              <a:pPr>
                <a:defRPr/>
              </a:pPr>
              <a:t>10/2/2014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34DCFC5-0F06-4F70-9315-317C935AF8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C8EF715-6BE5-4DFE-9D0B-65D2748EDF5D}" type="datetimeFigureOut">
              <a:rPr lang="en-US"/>
              <a:pPr>
                <a:defRPr/>
              </a:pPr>
              <a:t>10/2/2014</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321E82D-D073-4132-9BB6-562E72EA6B3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D6FBD74-D433-4D9A-894A-A2049099E286}" type="datetimeFigureOut">
              <a:rPr lang="en-US"/>
              <a:pPr>
                <a:defRPr/>
              </a:pPr>
              <a:t>10/2/2014</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5FFFE14D-D4EF-44DF-AA01-1499ACE56A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F3215BB-AE23-4571-8F67-80A72B7F1401}" type="datetimeFigureOut">
              <a:rPr lang="en-US"/>
              <a:pPr>
                <a:defRPr/>
              </a:pPr>
              <a:t>10/2/2014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DCB617B-A444-4EA0-B107-DFB118C0DC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110D950-2029-490F-9B79-C425671C15F0}" type="datetimeFigureOut">
              <a:rPr lang="en-US"/>
              <a:pPr>
                <a:defRPr/>
              </a:pPr>
              <a:t>10/2/2014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438B879-751C-4A06-AC25-990331E4AF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Constantia" pitchFamily="18" charset="0"/>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Constantia" pitchFamily="18" charset="0"/>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27F93396-928F-4C17-B6B4-C3BE55CB403C}" type="datetimeFigureOut">
              <a:rPr lang="en-US"/>
              <a:pPr>
                <a:defRPr/>
              </a:pPr>
              <a:t>10/2/2014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31B51EB9-F362-4831-8EA0-86540B6930F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Constantia" pitchFamily="18" charset="0"/>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Constantia" pitchFamily="18" charset="0"/>
              <a:cs typeface="Arial" pitchFamily="34" charset="0"/>
            </a:endParaRPr>
          </a:p>
        </p:txBody>
      </p:sp>
      <p:sp>
        <p:nvSpPr>
          <p:cNvPr id="20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626551"/>
                </a:solidFill>
                <a:latin typeface="Constantia" pitchFamily="18" charset="0"/>
                <a:cs typeface="Arial" pitchFamily="34" charset="0"/>
              </a:defRPr>
            </a:lvl1pPr>
          </a:lstStyle>
          <a:p>
            <a:pPr>
              <a:defRPr/>
            </a:pPr>
            <a:fld id="{BAEFEFB5-C3B5-4B43-AA97-167377DDA67D}" type="datetimeFigureOut">
              <a:rPr lang="en-US"/>
              <a:pPr>
                <a:defRPr/>
              </a:pPr>
              <a:t>10/2/2014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626551"/>
                </a:solidFill>
                <a:latin typeface="Constantia" pitchFamily="18" charset="0"/>
                <a:cs typeface="Arial" pitchFamily="34"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626551"/>
                </a:solidFill>
                <a:latin typeface="Constantia" pitchFamily="18" charset="0"/>
                <a:cs typeface="Arial" pitchFamily="34" charset="0"/>
              </a:defRPr>
            </a:lvl1pPr>
          </a:lstStyle>
          <a:p>
            <a:pPr>
              <a:defRPr/>
            </a:pPr>
            <a:fld id="{2E24350B-5937-4912-BF4A-B6FD478B18BD}" type="slidenum">
              <a:rPr lang="en-US"/>
              <a:pPr>
                <a:defRPr/>
              </a:pPr>
              <a:t>‹#›</a:t>
            </a:fld>
            <a:endParaRPr lang="en-US"/>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Constantia" pitchFamily="18" charset="0"/>
                <a:cs typeface="Arial" pitchFamily="34"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Constantia" pitchFamily="18" charset="0"/>
                <a:cs typeface="Arial" pitchFamily="34" charset="0"/>
              </a:endParaRPr>
            </a:p>
          </p:txBody>
        </p:sp>
      </p:grpSp>
    </p:spTree>
  </p:cSld>
  <p:clrMap bg1="lt1" tx1="dk1" bg2="lt2" tx2="dk2" accent1="accent1" accent2="accent2" accent3="accent3" accent4="accent4" accent5="accent5" accent6="accent6" hlink="hlink" folHlink="folHlink"/>
  <p:sldLayoutIdLst>
    <p:sldLayoutId id="2147483793" r:id="rId1"/>
    <p:sldLayoutId id="2147483785" r:id="rId2"/>
    <p:sldLayoutId id="2147483794" r:id="rId3"/>
    <p:sldLayoutId id="2147483786" r:id="rId4"/>
    <p:sldLayoutId id="2147483787" r:id="rId5"/>
    <p:sldLayoutId id="2147483788" r:id="rId6"/>
    <p:sldLayoutId id="2147483789" r:id="rId7"/>
    <p:sldLayoutId id="2147483790" r:id="rId8"/>
    <p:sldLayoutId id="2147483795" r:id="rId9"/>
    <p:sldLayoutId id="2147483791" r:id="rId10"/>
    <p:sldLayoutId id="214748379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A8CDD7"/>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A8CDD7"/>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C0BEAF"/>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imgres?imgurl=http://3.bp.blogspot.com/_uWJOaKdHHms/TT8Yr27KuqI/AAAAAAAAAQo/ABEUz_eJNqo/s1600/organ_donor_logo.gif&amp;imgrefurl=http://stacystickneys.blogspot.com/2011/05/organ-donation-topnews.html&amp;usg=__Vuga2-sSkYgETcg40k6gelIUkj4=&amp;h=395&amp;w=395&amp;sz=47&amp;hl=en&amp;start=2&amp;zoom=1&amp;um=1&amp;itbs=1&amp;tbnid=pmzrZYpueaq_zM:&amp;tbnh=124&amp;tbnw=124&amp;prev=/search%3Fq%3Dpictures%2Bof%2Borgan%2Bdonation%26um%3D1%26hl%3Den%26safe%3Dactive%26sa%3DN%26rls%3Dcom.microsoft:en-us%26biw%3D1004%26bih%3D608%26tbm%3Disch&amp;ei=bq3aTfXIG8jngQeeuZFY"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google.com/imgres?imgurl=http://www.theoldguyrules.com/ccotd_kids_logo.gif&amp;imgrefurl=http://www.theoldguyrules.com/organdonation.htm&amp;usg=__HsIQ9ZlP_A4CP5oIohvrTHWvmls=&amp;h=393&amp;w=596&amp;sz=79&amp;hl=en&amp;start=6&amp;zoom=1&amp;um=1&amp;itbs=1&amp;tbnid=lLZrjxM_K7TGsM:&amp;tbnh=89&amp;tbnw=135&amp;prev=/search%3Fq%3Dpictures%2Bof%2Borgan%2Bdonation%26um%3D1%26hl%3Den%26safe%3Dactive%26sa%3DN%26rls%3Dcom.microsoft:en-us%26biw%3D1004%26bih%3D608%26tbm%3Disch&amp;ei=bq3aTfXIG8jngQeeuZFY"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hyperlink" Target="http://www.google.com/imgres?imgurl=http://i.telegraph.co.uk/multimedia/archive/01619/donor-card_1619593c.jpg&amp;imgrefurl=http://www.telegraph.co.uk/health/healthnews/7606766/Organ-donors-could-be-paid-consultation.html&amp;usg=__g7cJYVTg-fmf2NGRNvogGsaQuzE=&amp;h=288&amp;w=460&amp;sz=23&amp;hl=en&amp;start=25&amp;zoom=1&amp;um=1&amp;itbs=1&amp;tbnid=Fju4raAiNS06mM:&amp;tbnh=80&amp;tbnw=128&amp;prev=/search%3Fq%3Dpicture%2Bof%2Borgan%2Bdonation%26start%3D20%26um%3D1%26hl%3Den%26safe%3Dactive%26sa%3DN%26rls%3Dcom.microsoft:en-us%26ndsp%3D20%26biw%3D1004%26bih%3D610%26tbm%3Disch&amp;ei=0f3bTZi2LZGRgQfgp_z9D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www.google.com/imgres?imgurl=http://i49.photobucket.com/albums/f251/pinkparadise1216/organ_donor_logo.gif&amp;imgrefurl=http://blog.beaumontenterprise.com/momspot/2009/05/&amp;usg=__fDug0KR-tV0D4NkhRsrmkIMFMnI=&amp;h=395&amp;w=395&amp;sz=41&amp;hl=en&amp;start=30&amp;zoom=1&amp;um=1&amp;itbs=1&amp;tbnid=agd3dXQrusjSkM:&amp;tbnh=124&amp;tbnw=124&amp;prev=/search%3Fq%3Dpicture%2Bof%2Borgan%2Bdonation%26start%3D20%26um%3D1%26hl%3Den%26safe%3Dactive%26sa%3DN%26rls%3Dcom.microsoft:en-us%26ndsp%3D20%26biw%3D1004%26bih%3D610%26tbm%3Disch&amp;ei=rgXcTZSnB9CtgQeftYXtD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google.com/imgres?imgurl=http://scout.org/var/corporate_site/storage/images/around_the_world/asia_pacific/our_organisation/apr_staff/executive_and_support_staff/thian_hiong_boon_director_adult_resources_documentation_management/58922-4-eng-GB/thian_hiong_boon_director_adult_resources_documentation_management.jpg&amp;imgrefurl=http://scout.org/en/around_the_world/asia_pacific/our_organisation/apr_staff/executive_and_support_staff/thian_hiong_boon_director_adult_resources_documentation_management&amp;usg=__5ypOV_pmv0RXFuY9zCkDgwQ834Q=&amp;h=1841&amp;w=1836&amp;sz=401&amp;hl=en&amp;start=10&amp;zoom=1&amp;um=1&amp;itbs=1&amp;tbnid=ldvuxaAbu79huM:&amp;tbnh=150&amp;tbnw=150&amp;prev=/search%3Fq%3Dpicture%2Bof%2Badult%26um%3D1%26hl%3Den%26safe%3Dactive%26rls%3Dcom.microsoft:en-us%26biw%3D1004%26bih%3D610%26tbm%3Disch&amp;ei=egPcTZ20D8XqgQf5-e0U" TargetMode="External"/><Relationship Id="rId13"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7.jpeg"/><Relationship Id="rId12" Type="http://schemas.openxmlformats.org/officeDocument/2006/relationships/hyperlink" Target="http://www.google.com/imgres?imgurl=http://www.3dm3.com/portfolio/files/7/4/1/4/2/Oldman_render_original.jpg&amp;imgrefurl=http://www.3dm3.com/portfolio/undefined/image-9014.html&amp;usg=__BN01wPw4FYwoqyl1Chv7ex-OHS8=&amp;h=1625&amp;w=1200&amp;sz=196&amp;hl=en&amp;start=47&amp;zoom=1&amp;um=1&amp;itbs=1&amp;tbnid=pae9MoOG-CNiMM:&amp;tbnh=150&amp;tbnw=111&amp;prev=/search%3Fq%3Dpicture%2Bof%2Bold%2Bman%26start%3D40%26um%3D1%26hl%3Den%26safe%3Dactive%26sa%3DN%26rls%3Dcom.microsoft:en-us%26ndsp%3D20%26biw%3D1004%26bih%3D610%26tbm%3Disch&amp;ei=3QPcTaOhG8v3gAfE-ZHxDw" TargetMode="External"/><Relationship Id="rId2" Type="http://schemas.openxmlformats.org/officeDocument/2006/relationships/hyperlink" Target="http://www.google.com/imgres?imgurl=http://www.babytopsites.com/baby.jpg&amp;imgrefurl=http://www.babytopsites.com/&amp;usg=__InWnIiA4xttW8BiXSApu7ACUQN8=&amp;h=617&amp;w=617&amp;sz=126&amp;hl=en&amp;start=1&amp;zoom=1&amp;um=1&amp;itbs=1&amp;tbnid=HcaOLT9DE_--VM:&amp;tbnh=136&amp;tbnw=136&amp;prev=/search%3Fq%3Dpicture%2Bof%2Bbaby%26um%3D1%26hl%3Den%26safe%3Dactive%26rls%3Dcom.microsoft:en-us%26biw%3D1004%26bih%3D610%26tbm%3Disch&amp;ei=_QLcTdijHtLAgQee3p34Dw" TargetMode="External"/><Relationship Id="rId1" Type="http://schemas.openxmlformats.org/officeDocument/2006/relationships/slideLayout" Target="../slideLayouts/slideLayout2.xml"/><Relationship Id="rId6" Type="http://schemas.openxmlformats.org/officeDocument/2006/relationships/hyperlink" Target="http://www.google.com/imgres?imgurl=http://2.bp.blogspot.com/_Zs9nNlwuDUI/SXXsLKY2OuI/AAAAAAAACfI/AYzLbo54xGk/s400/teenager%2Bangelina%2Bjolie.jpg&amp;imgrefurl=http://antiagingtreatments.blogspot.com/2009/01/angelina-jolie-nose-job-rhinoplasty.html&amp;usg=__2cCdHgJdFAlVNMCA1K_JYxlLbNY=&amp;h=272&amp;w=395&amp;sz=15&amp;hl=en&amp;start=15&amp;zoom=1&amp;um=1&amp;itbs=1&amp;tbnid=O4yAsCbEGluGoM:&amp;tbnh=85&amp;tbnw=124&amp;prev=/search%3Fq%3Dpicture%2Bof%2Bteenager%26um%3D1%26hl%3Den%26safe%3Dactive%26rls%3Dcom.microsoft:en-us%26biw%3D1004%26bih%3D610%26tbm%3Disch&amp;ei=RAPcTcr7CcHagQeZj7EO" TargetMode="External"/><Relationship Id="rId11" Type="http://schemas.openxmlformats.org/officeDocument/2006/relationships/image" Target="../media/image9.jpeg"/><Relationship Id="rId5" Type="http://schemas.openxmlformats.org/officeDocument/2006/relationships/image" Target="../media/image6.jpeg"/><Relationship Id="rId10" Type="http://schemas.openxmlformats.org/officeDocument/2006/relationships/hyperlink" Target="http://www.google.com/imgres?imgurl=http://blogs.995themountain.com/files/2010/06/s_old-woman-portrait.jpg&amp;imgrefurl=http://blogs.995themountain.com/mcasey/2010/06/08/and-you-thought-you-were-old&amp;usg=__lmfMl-kow0tYHQyqkJ9DvLa3UGk=&amp;h=604&amp;w=450&amp;sz=98&amp;hl=en&amp;start=7&amp;zoom=1&amp;um=1&amp;itbs=1&amp;tbnid=6gRTJVHC1f48HM:&amp;tbnh=135&amp;tbnw=101&amp;prev=/search%3Fq%3Dpicture%2Bof%2Bold%2Bwoman%26um%3D1%26hl%3Den%26safe%3Dactive%26rls%3Dcom.microsoft:en-us%26biw%3D1004%26bih%3D610%26tbm%3Disch&amp;ei=mgPcTfvSGYrKgQfTgNHtDw" TargetMode="External"/><Relationship Id="rId4" Type="http://schemas.openxmlformats.org/officeDocument/2006/relationships/hyperlink" Target="http://www.google.com/imgres?imgurl=http://www.mybabyconnection.com/graphics/best%2520baby%2520photo%2520contests.jpg&amp;imgrefurl=http://www.mybabyconnection.com/BabyPhotoContests.html&amp;usg=__yqcN8OqaDMi2lHZfoFI1DHuYicQ=&amp;h=1024&amp;w=1024&amp;sz=171&amp;hl=en&amp;start=38&amp;zoom=1&amp;um=1&amp;itbs=1&amp;tbnid=nKWANo88OsaoaM:&amp;tbnh=150&amp;tbnw=150&amp;prev=/search%3Fq%3Dpicture%2Bof%2Bbaby%26start%3D20%26um%3D1%26hl%3Den%26safe%3Dactive%26sa%3DN%26rls%3Dcom.microsoft:en-us%26ndsp%3D20%26biw%3D1004%26bih%3D610%26tbm%3Disch&amp;ei=GgPcTZWiIcXUgQeh1CE" TargetMode="External"/><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imgres?imgurl=http://www.cfireland.ie/images/donorposter.jpg&amp;imgrefurl=http://www.cfireland.ie/articles.php/organ_donation&amp;usg=__g9qIwiRU0CJpNgEujllKUZZENyc=&amp;h=582&amp;w=410&amp;sz=42&amp;hl=en&amp;start=215&amp;zoom=1&amp;um=1&amp;itbs=1&amp;tbnid=e9sIiBImXUw9OM:&amp;tbnh=134&amp;tbnw=94&amp;prev=/search%3Fq%3Dpictures%2Bof%2Borgan%2Bdonation%26start%3D200%26um%3D1%26hl%3Den%26safe%3Dactive%26sa%3DN%26rls%3Dcom.microsoft:en-us%26ndsp%3D20%26biw%3D1004%26bih%3D608%26tbm%3Disch&amp;ei=8LDaTZeoJYfZgQfm4IR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google.com/imgres?imgurl=http://leonlem.files.wordpress.com/2008/03/liver.jpg&amp;imgrefurl=http://leonlem.wordpress.com/2008/03/21/liver-aid/&amp;usg=__WeKLGpKwXUze33zWk_QMDCW_Uxw=&amp;h=608&amp;w=600&amp;sz=37&amp;hl=en&amp;start=4&amp;zoom=1&amp;um=1&amp;itbs=1&amp;tbnid=a_G_aWv5xHx6HM:&amp;tbnh=136&amp;tbnw=134&amp;prev=/search%3Fq%3Dpictures%2Bof%2Bhuman%2Bliver%26um%3D1%26hl%3Den%26safe%3Dactive%26rls%3Dcom.microsoft:en-us%26biw%3D1004%26bih%3D610%26tbm%3Disch&amp;ei=PbLaTYSLNcLZgAeby5BY" TargetMode="External"/><Relationship Id="rId13"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4.jpeg"/><Relationship Id="rId12" Type="http://schemas.openxmlformats.org/officeDocument/2006/relationships/hyperlink" Target="http://www.google.com/imgres?imgurl=http://www.graphicpulse.com/medill/pancreas.jpg&amp;imgrefurl=http://www.graphicpulse.com/medill/wpancr.html&amp;usg=__E8JijUrdMQAhlP63f39mKZNbWsU=&amp;h=365&amp;w=500&amp;sz=143&amp;hl=en&amp;start=4&amp;zoom=1&amp;um=1&amp;itbs=1&amp;tbnid=Pu-JHrB94Fbm2M:&amp;tbnh=95&amp;tbnw=130&amp;prev=/search%3Fq%3Dpictures%2Bof%2Bhuman%2Bpancreas%26um%3D1%26hl%3Den%26safe%3Dactive%26rls%3Dcom.microsoft:en-us%26biw%3D1004%26bih%3D610%26tbm%3Disch&amp;ei=l7LaTZXHG8v3gAfR7LRY" TargetMode="External"/><Relationship Id="rId2" Type="http://schemas.openxmlformats.org/officeDocument/2006/relationships/hyperlink" Target="http://www.google.com/imgres?imgurl=http://www.lotusoverseas.com/product/Anatomical%2520Models/81.jpg&amp;imgrefurl=http://www.lotusoverseas.com/educational-15-3-15.html&amp;usg=__ChAzLI0bJa8DFP1KMU0DP5bRUyo=&amp;h=400&amp;w=400&amp;sz=23&amp;hl=en&amp;start=3&amp;zoom=1&amp;um=1&amp;itbs=1&amp;tbnid=uH1TcSHNkJZbVM:&amp;tbnh=124&amp;tbnw=124&amp;prev=/search%3Fq%3Dpictures%2Bof%2Bhuman%2Bheart%26um%3D1%26hl%3Den%26safe%3Dactive%26rls%3Dcom.microsoft:en-us%26biw%3D1004%26bih%3D608%26tbm%3Disch&amp;ei=3LHaTffTC9LAgQf8_r1Y" TargetMode="External"/><Relationship Id="rId1" Type="http://schemas.openxmlformats.org/officeDocument/2006/relationships/slideLayout" Target="../slideLayouts/slideLayout2.xml"/><Relationship Id="rId6" Type="http://schemas.openxmlformats.org/officeDocument/2006/relationships/hyperlink" Target="http://www.google.com/imgres?imgurl=http://www.3dexport.com/items/2007/06/29/7687/20868/humankidney01_2.jpg&amp;imgrefurl=http://www.3dexport.com/3dmodel-human-kidney-20868.htm&amp;usg=__R6ll2V1XpXlgZm6SLcbD0ULsHDU=&amp;h=480&amp;w=640&amp;sz=159&amp;hl=en&amp;start=30&amp;zoom=1&amp;um=1&amp;itbs=1&amp;tbnid=nvwCAy-AP1CNLM:&amp;tbnh=103&amp;tbnw=137&amp;prev=/search%3Fq%3Dpictures%2Bof%2Bhuman%2Bkidney%26start%3D20%26um%3D1%26hl%3Den%26safe%3Dactive%26sa%3DN%26rls%3Dcom.microsoft:en-us%26ndsp%3D20%26biw%3D1004%26bih%3D610%26tbm%3Disch&amp;ei=KbLaTe3MEoXVgAfHo6hY" TargetMode="External"/><Relationship Id="rId11" Type="http://schemas.openxmlformats.org/officeDocument/2006/relationships/image" Target="../media/image16.jpeg"/><Relationship Id="rId5" Type="http://schemas.openxmlformats.org/officeDocument/2006/relationships/image" Target="../media/image13.jpeg"/><Relationship Id="rId10" Type="http://schemas.openxmlformats.org/officeDocument/2006/relationships/hyperlink" Target="http://www.google.com/imgres?imgurl=http://www.consumeraffairs.com/news04/2006/01/images/lung_cancer.jpg&amp;imgrefurl=http://www.consumeraffairs.com/news04/2009/07/fda_cancer.html&amp;usg=__lr9Y4wZo4a_59MReyX1t7lt0YgM=&amp;h=141&amp;w=180&amp;sz=6&amp;hl=en&amp;start=40&amp;zoom=1&amp;um=1&amp;itbs=1&amp;tbnid=HNatmwOBJLGXfM:&amp;tbnh=79&amp;tbnw=101&amp;prev=/search%3Fq%3Dpictures%2Bof%2Bhuman%2Blung%26start%3D20%26um%3D1%26hl%3Den%26safe%3Dactive%26sa%3DN%26rls%3Dcom.microsoft:en-us%26ndsp%3D20%26biw%3D1004%26bih%3D610%26tbm%3Disch&amp;ei=e7LaTbKJMMLAgQeR-_FX" TargetMode="External"/><Relationship Id="rId4" Type="http://schemas.openxmlformats.org/officeDocument/2006/relationships/hyperlink" Target="http://www.google.com/imgres?imgurl=http://3.bp.blogspot.com/_9L2TdWbjpi8/S_HiLk4pyPI/AAAAAAAAAHA/_R5cLsf7u88/s400/DL3D_Intestines_2.JPG&amp;imgrefurl=http://digitallab3d.blogspot.com/2010/05/human-intestines.html&amp;usg=__2SFrXk7xjYh1zyYR10Ind7nDcN4=&amp;h=400&amp;w=400&amp;sz=43&amp;hl=en&amp;start=10&amp;zoom=1&amp;um=1&amp;itbs=1&amp;tbnid=VWu7hgt2DFXozM:&amp;tbnh=124&amp;tbnw=124&amp;prev=/search%3Fq%3Dpictures%2Bof%2Bhuman%2Bintestines%26um%3D1%26hl%3Den%26safe%3Dactive%26rls%3Dcom.microsoft:en-us%26biw%3D1004%26bih%3D608%26tbm%3Disch&amp;ei=9LHaTeulMMbYgQfHtehX" TargetMode="External"/><Relationship Id="rId9" Type="http://schemas.openxmlformats.org/officeDocument/2006/relationships/image" Target="../media/image15.jpeg"/></Relationships>
</file>

<file path=ppt/slides/_rels/slide7.xml.rels><?xml version="1.0" encoding="UTF-8" standalone="yes"?>
<Relationships xmlns="http://schemas.openxmlformats.org/package/2006/relationships"><Relationship Id="rId8" Type="http://schemas.openxmlformats.org/officeDocument/2006/relationships/hyperlink" Target="http://www.google.com/imgres?imgurl=http://images.suite101.com/638105_com_heart_ante.jpg&amp;imgrefurl=http://www.suite101.com/content/human-heart-valves-a88929&amp;usg=__oGQlynScD-PZNW5d8ZE9vEEPKCo=&amp;h=110&amp;w=110&amp;sz=7&amp;hl=en&amp;start=15&amp;zoom=1&amp;um=1&amp;itbs=1&amp;tbnid=xLOmPoxy8ugdFM:&amp;tbnh=85&amp;tbnw=85&amp;prev=/search%3Fq%3Dpictures%2Bof%2Bhuman%2Bheart%2Bvalve%26um%3D1%26hl%3Den%26safe%3Dactive%26rls%3Dcom.microsoft:en-us%26biw%3D1004%26bih%3D610%26tbm%3Disch&amp;ei=xLPaTZ2vFo2cgQe8relY" TargetMode="External"/><Relationship Id="rId13" Type="http://schemas.openxmlformats.org/officeDocument/2006/relationships/image" Target="../media/image23.jpeg"/><Relationship Id="rId3" Type="http://schemas.openxmlformats.org/officeDocument/2006/relationships/image" Target="../media/image18.jpeg"/><Relationship Id="rId7" Type="http://schemas.openxmlformats.org/officeDocument/2006/relationships/image" Target="../media/image20.jpeg"/><Relationship Id="rId12" Type="http://schemas.openxmlformats.org/officeDocument/2006/relationships/hyperlink" Target="http://www.google.com/imgres?imgurl=http://www.warrenanimalclinic.com/_wp_generated/pp4f1a07ce.jpg&amp;imgrefurl=http://www.warrenanimalclinic.com/tightrope.html&amp;usg=__CYsJLXlKohy2EwIL83k5UhM4nbA=&amp;h=525&amp;w=405&amp;sz=28&amp;hl=en&amp;start=4&amp;zoom=1&amp;um=1&amp;itbs=1&amp;tbnid=ks43oVXIAIPxJM:&amp;tbnh=132&amp;tbnw=102&amp;prev=/search%3Fq%3Dpictures%2Bof%2Bhuman%2Bligaments%26um%3D1%26hl%3Den%26safe%3Dactive%26rls%3Dcom.microsoft:en-us%26biw%3D1004%26bih%3D610%26tbm%3Disch&amp;ei=M7TaTeLXOIbegQf40ehY" TargetMode="External"/><Relationship Id="rId2" Type="http://schemas.openxmlformats.org/officeDocument/2006/relationships/hyperlink" Target="http://www.google.com/imgres?imgurl=http://www.fi.edu/learn/heart/blood/images/red-blood-cells.jpg&amp;imgrefurl=http://www.fi.edu/learn/heart/blood/red.html&amp;usg=__ol-gfP0qKPwso-TmLk8drfAdnEc=&amp;h=270&amp;w=400&amp;sz=15&amp;hl=en&amp;start=1&amp;zoom=1&amp;um=1&amp;itbs=1&amp;tbnid=UP_fxmIQfl-SdM:&amp;tbnh=84&amp;tbnw=124&amp;prev=/search%3Fq%3Dpictures%2Bof%2Bhuman%2Bblood%26um%3D1%26hl%3Den%26safe%3Dactive%26rls%3Dcom.microsoft:en-us%26biw%3D1004%26bih%3D610%26tbm%3Disch&amp;ei=bbPaTbfpIYSDgAfR-KxX" TargetMode="External"/><Relationship Id="rId1" Type="http://schemas.openxmlformats.org/officeDocument/2006/relationships/slideLayout" Target="../slideLayouts/slideLayout2.xml"/><Relationship Id="rId6" Type="http://schemas.openxmlformats.org/officeDocument/2006/relationships/hyperlink" Target="http://www.google.com/imgres?imgurl=http://cordis.europa.eu/news/images/20040318_3.jpg&amp;imgrefurl=http://cordis.europa.eu/fetch%3FACTION%3DD%26SESSION%3D3%26DOC%3D39%26CALLER%3DFP6_NEWS%26TBL%3DEN_NEWS%26RCN%3D21757&amp;usg=__xJjIWIL8MM5fLRszmXSxjXxNn3Q=&amp;h=150&amp;w=200&amp;sz=8&amp;hl=en&amp;start=1&amp;zoom=1&amp;um=1&amp;itbs=1&amp;tbnid=IMg8VlGdgsvOyM:&amp;tbnh=78&amp;tbnw=104&amp;prev=/search%3Fq%3Dpictures%2Bof%2Bhuman%2Bcornea%26um%3D1%26hl%3Den%26safe%3Dactive%26rls%3Dcom.microsoft:en-us%26biw%3D1004%26bih%3D610%26tbm%3Disch&amp;ei=sLPaTZbYH8_PgAfy2JRY" TargetMode="External"/><Relationship Id="rId11" Type="http://schemas.openxmlformats.org/officeDocument/2006/relationships/image" Target="../media/image22.jpeg"/><Relationship Id="rId5" Type="http://schemas.openxmlformats.org/officeDocument/2006/relationships/image" Target="../media/image19.jpeg"/><Relationship Id="rId15" Type="http://schemas.openxmlformats.org/officeDocument/2006/relationships/image" Target="../media/image24.jpeg"/><Relationship Id="rId10" Type="http://schemas.openxmlformats.org/officeDocument/2006/relationships/hyperlink" Target="http://www.google.com/imgres?imgurl=http://watermarked.cutcaster.com/cutcaster-photo-100872505-Human-vein-in-vector.jpg&amp;imgrefurl=http://cutcaster.com/vector/100872505-Human-vein-in-vector/&amp;usg=__Zmnu7KmHCTyHtIQ92R86rmgJPnU=&amp;h=450&amp;w=318&amp;sz=110&amp;hl=en&amp;start=6&amp;zoom=1&amp;um=1&amp;itbs=1&amp;tbnid=9O3YbN_3XPWugM:&amp;tbnh=127&amp;tbnw=90&amp;prev=/search%3Fq%3Dpictures%2Bof%2Bhuman%2Bvein%26um%3D1%26hl%3Den%26safe%3Dactive%26rls%3Dcom.microsoft:en-us%26biw%3D1004%26bih%3D610%26tbm%3Disch&amp;ei=ALTaTbHMDsfLgQevraxY" TargetMode="External"/><Relationship Id="rId4" Type="http://schemas.openxmlformats.org/officeDocument/2006/relationships/hyperlink" Target="http://www.google.com/imgres?imgurl=http://www.bhamcrs.co.uk/Images/skeleton.gif&amp;imgrefurl=http://www.scbenergo.lv/editor/lubuk.php%3Fq%3Dpicture-of-a-human-skeleton%26page%3D3&amp;usg=__R9hGkKw7XW9SMBtu0qudjDLQu1s=&amp;h=503&amp;w=302&amp;sz=24&amp;hl=en&amp;start=17&amp;zoom=1&amp;um=1&amp;itbs=1&amp;tbnid=J6NkIXLjizm7WM:&amp;tbnh=130&amp;tbnw=78&amp;prev=/search%3Fq%3Dpictures%2Bof%2Bhuman%2Bbone%26um%3D1%26hl%3Den%26safe%3Dactive%26rls%3Dcom.microsoft:en-us%26biw%3D1004%26bih%3D610%26tbm%3Disch&amp;ei=hbPaTZzHAsjXgQfhqNFX" TargetMode="External"/><Relationship Id="rId9" Type="http://schemas.openxmlformats.org/officeDocument/2006/relationships/image" Target="../media/image21.jpeg"/><Relationship Id="rId14" Type="http://schemas.openxmlformats.org/officeDocument/2006/relationships/hyperlink" Target="http://www.google.com/imgres?imgurl=http://www.wired.com/images_blogs/photos/uncategorized/2009/02/13/facetransplant.jpg&amp;imgrefurl=http://www.wired.com/wiredscience/2009/02/facetransplant/&amp;usg=__wy5E6O8hU_YEKVkr2A1GAxejD5k=&amp;h=268&amp;w=660&amp;sz=60&amp;hl=en&amp;start=156&amp;zoom=1&amp;um=1&amp;itbs=1&amp;tbnid=4FRVOWQS8SghVM:&amp;tbnh=56&amp;tbnw=138&amp;prev=/search%3Fq%3Dpictures%2Bof%2Bskin%2Btransplant%26start%3D140%26um%3D1%26hl%3Den%26safe%3Dactive%26sa%3DN%26rls%3Dcom.microsoft:en-us%26ndsp%3D20%26biw%3D1004%26bih%3D610%26tbm%3Disch&amp;ei=JLXaTfifC8LLgQeihYxY"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hyperlink" Target="http://www.google.com/imgres?imgurl=http://www.youthsportsny.org/images/girl_soccer.jpg&amp;imgrefurl=http://www.youthsportsny.org/sports/soccer/2008/12/&amp;usg=__wnuIY_InrgOcxNpUYa-Hj7XEgzU=&amp;h=420&amp;w=341&amp;sz=24&amp;hl=en&amp;start=3&amp;zoom=1&amp;um=1&amp;itbs=1&amp;tbnid=Nti-Fv3TcyoHNM:&amp;tbnh=125&amp;tbnw=101&amp;prev=/search%3Fq%3Dpicture%2Bof%2Bgirl%2Bsoccer%2Bplayer%26um%3D1%26hl%3Den%26safe%3Dactive%26sa%3DN%26rls%3Dcom.microsoft:en-us%26biw%3D1004%26bih%3D608%26tbm%3Disch&amp;ei=lqXbTZX3OsKCgAe49_DsDw" TargetMode="External"/><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hyperlink" Target="http://www.google.com/imgres?imgurl=http://www.2sportscars.com/images/crash/car_crash.jpg&amp;imgrefurl=http://www.2sportscars.com/car-crash3.shtml&amp;usg=__P8zptX3IXADbLGpeQh9W8RwHEpI=&amp;h=260&amp;w=370&amp;sz=22&amp;hl=en&amp;start=32&amp;zoom=1&amp;um=1&amp;itbs=1&amp;tbnid=vlQeTGvACP_CJM:&amp;tbnh=86&amp;tbnw=122&amp;prev=/search%3Fq%3Dpicture%2Bof%2Bcar%2Bcrash%26start%3D20%26um%3D1%26hl%3Den%26safe%3Dactive%26sa%3DN%26rls%3Dcom.microsoft:en-us%26ndsp%3D20%26biw%3D1004%26bih%3D610%26tbm%3Disch&amp;ei=aP7bTe2hK4nZgAfslIk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hyperlink" Target="http://www.google.com/imgres?imgurl=http://i49.photobucket.com/albums/f251/pinkparadise1216/organ_donor_logo.gif&amp;imgrefurl=http://blog.beaumontenterprise.com/momspot/2009/05/&amp;usg=__fDug0KR-tV0D4NkhRsrmkIMFMnI=&amp;h=395&amp;w=395&amp;sz=41&amp;hl=en&amp;start=30&amp;zoom=1&amp;um=1&amp;itbs=1&amp;tbnid=agd3dXQrusjSkM:&amp;tbnh=124&amp;tbnw=124&amp;prev=/search%3Fq%3Dpicture%2Bof%2Borgan%2Bdonation%26start%3D20%26um%3D1%26hl%3Den%26safe%3Dactive%26sa%3DN%26rls%3Dcom.microsoft:en-us%26ndsp%3D20%26biw%3D1004%26bih%3D610%26tbm%3Disch&amp;ei=0f3bTZi2LZGRgQfgp_z9D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fontAlgn="auto" hangingPunct="1">
              <a:spcAft>
                <a:spcPts val="0"/>
              </a:spcAft>
              <a:defRPr/>
            </a:pPr>
            <a:r>
              <a:rPr lang="en-US" dirty="0" smtClean="0"/>
              <a:t>Organ Donation   </a:t>
            </a:r>
            <a:endParaRPr lang="en-US" dirty="0"/>
          </a:p>
        </p:txBody>
      </p:sp>
      <p:sp>
        <p:nvSpPr>
          <p:cNvPr id="6147" name="Subtitle 2"/>
          <p:cNvSpPr>
            <a:spLocks noGrp="1"/>
          </p:cNvSpPr>
          <p:nvPr>
            <p:ph type="subTitle" idx="1"/>
          </p:nvPr>
        </p:nvSpPr>
        <p:spPr>
          <a:xfrm>
            <a:off x="533400" y="3228975"/>
            <a:ext cx="7854950" cy="1752600"/>
          </a:xfrm>
        </p:spPr>
        <p:txBody>
          <a:bodyPr/>
          <a:lstStyle/>
          <a:p>
            <a:pPr marR="0" algn="ctr" eaLnBrk="1" hangingPunct="1"/>
            <a:r>
              <a:rPr lang="en-US" smtClean="0"/>
              <a:t>9.PCH.1.2: Summarize the procedures for organ donation, local and state resources, and benefits</a:t>
            </a:r>
          </a:p>
          <a:p>
            <a:pPr marR="0" eaLnBrk="1" hangingPunct="1"/>
            <a:endParaRPr lang="en-US" smtClean="0"/>
          </a:p>
        </p:txBody>
      </p:sp>
      <p:pic>
        <p:nvPicPr>
          <p:cNvPr id="6148" name="Picture 2" descr="http://t3.gstatic.com/images?q=tbn:ANd9GcT_jeMCsbMokEK3JlgSC65IIvJUUe7cgJ8cOHFvGYKAMpGT_Y2hZOSIJ4s">
            <a:hlinkClick r:id="rId2"/>
          </p:cNvPr>
          <p:cNvPicPr>
            <a:picLocks noChangeAspect="1" noChangeArrowheads="1"/>
          </p:cNvPicPr>
          <p:nvPr/>
        </p:nvPicPr>
        <p:blipFill>
          <a:blip r:embed="rId3" cstate="print"/>
          <a:srcRect/>
          <a:stretch>
            <a:fillRect/>
          </a:stretch>
        </p:blipFill>
        <p:spPr bwMode="auto">
          <a:xfrm>
            <a:off x="457200" y="4419600"/>
            <a:ext cx="2133600" cy="2133600"/>
          </a:xfrm>
          <a:prstGeom prst="rect">
            <a:avLst/>
          </a:prstGeom>
          <a:noFill/>
          <a:ln w="9525">
            <a:noFill/>
            <a:miter lim="800000"/>
            <a:headEnd/>
            <a:tailEnd/>
          </a:ln>
        </p:spPr>
      </p:pic>
      <p:pic>
        <p:nvPicPr>
          <p:cNvPr id="6149" name="Picture 4" descr="http://t3.gstatic.com/images?q=tbn:ANd9GcTwfS-rbTfh1GI5FWv5KmQsmy5qyTVj5LOaKNFPHvGcwfE5kfeX0hhF99E">
            <a:hlinkClick r:id="rId4"/>
          </p:cNvPr>
          <p:cNvPicPr>
            <a:picLocks noChangeAspect="1" noChangeArrowheads="1"/>
          </p:cNvPicPr>
          <p:nvPr/>
        </p:nvPicPr>
        <p:blipFill>
          <a:blip r:embed="rId5" cstate="print"/>
          <a:srcRect/>
          <a:stretch>
            <a:fillRect/>
          </a:stretch>
        </p:blipFill>
        <p:spPr bwMode="auto">
          <a:xfrm>
            <a:off x="5486400" y="228600"/>
            <a:ext cx="3114675" cy="2054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eaLnBrk="1" hangingPunct="1"/>
            <a:r>
              <a:rPr lang="en-US" sz="6000" smtClean="0">
                <a:latin typeface="Earwig Factory" pitchFamily="2" charset="0"/>
              </a:rPr>
              <a:t>The Donation Process</a:t>
            </a:r>
          </a:p>
        </p:txBody>
      </p:sp>
      <p:sp>
        <p:nvSpPr>
          <p:cNvPr id="3" name="Content Placeholder 2"/>
          <p:cNvSpPr>
            <a:spLocks noGrp="1"/>
          </p:cNvSpPr>
          <p:nvPr>
            <p:ph idx="1"/>
          </p:nvPr>
        </p:nvSpPr>
        <p:spPr/>
        <p:txBody>
          <a:bodyPr>
            <a:normAutofit fontScale="92500" lnSpcReduction="20000"/>
          </a:bodyPr>
          <a:lstStyle/>
          <a:p>
            <a:pPr marL="274320" indent="-274320" eaLnBrk="1" fontAlgn="auto" hangingPunct="1">
              <a:spcAft>
                <a:spcPts val="0"/>
              </a:spcAft>
              <a:buClr>
                <a:schemeClr val="accent3"/>
              </a:buClr>
              <a:buFont typeface="Wingdings 2"/>
              <a:buNone/>
              <a:defRPr/>
            </a:pPr>
            <a:r>
              <a:rPr lang="en-US" dirty="0" smtClean="0"/>
              <a:t>6. Mary body was maintained on a ventilator and stabilized with fluids and medications while tests were completed to assess which of her organs were suitable for transplant</a:t>
            </a:r>
          </a:p>
          <a:p>
            <a:pPr marL="274320" indent="-274320" eaLnBrk="1" fontAlgn="auto" hangingPunct="1">
              <a:spcAft>
                <a:spcPts val="0"/>
              </a:spcAft>
              <a:buClr>
                <a:schemeClr val="accent3"/>
              </a:buClr>
              <a:buFont typeface="Wingdings 2"/>
              <a:buNone/>
              <a:defRPr/>
            </a:pPr>
            <a:r>
              <a:rPr lang="en-US" dirty="0" smtClean="0"/>
              <a:t>7. The surgical teams from the transplant centers receiving the organs were coordinated to arrive at the hospital for the organ recovery surgery.</a:t>
            </a:r>
          </a:p>
          <a:p>
            <a:pPr marL="274320" indent="-274320" eaLnBrk="1" fontAlgn="auto" hangingPunct="1">
              <a:spcAft>
                <a:spcPts val="0"/>
              </a:spcAft>
              <a:buClr>
                <a:schemeClr val="accent3"/>
              </a:buClr>
              <a:buFont typeface="Wingdings 2"/>
              <a:buNone/>
              <a:defRPr/>
            </a:pPr>
            <a:r>
              <a:rPr lang="en-US" dirty="0" smtClean="0"/>
              <a:t>8. Mary was taken to the operating room. Her organs were removed, cooled and preserved with a special solution while the transplant teams immediately returned to their hospitals to perform the transplant surgeries.</a:t>
            </a:r>
          </a:p>
          <a:p>
            <a:pPr marL="274320" indent="-274320" eaLnBrk="1" fontAlgn="auto" hangingPunct="1">
              <a:spcAft>
                <a:spcPts val="0"/>
              </a:spcAft>
              <a:buClr>
                <a:schemeClr val="accent3"/>
              </a:buClr>
              <a:buFont typeface="Wingdings 2"/>
              <a:buNone/>
              <a:defRPr/>
            </a:pPr>
            <a:r>
              <a:rPr lang="en-US" dirty="0" smtClean="0"/>
              <a:t>9.Mary’s body was sent to the funeral home.</a:t>
            </a:r>
          </a:p>
          <a:p>
            <a:pPr marL="274320" indent="-274320" eaLnBrk="1" fontAlgn="auto" hangingPunct="1">
              <a:spcAft>
                <a:spcPts val="0"/>
              </a:spcAft>
              <a:buClr>
                <a:schemeClr val="accent3"/>
              </a:buClr>
              <a:buFont typeface="Wingdings 2"/>
              <a:buNone/>
              <a:defRPr/>
            </a:pPr>
            <a:r>
              <a:rPr lang="en-US" dirty="0" smtClean="0"/>
              <a:t>10. Mary’s family received general information about the recipients of her donated organs and tissues.</a:t>
            </a:r>
            <a:endParaRPr lang="en-US" dirty="0"/>
          </a:p>
        </p:txBody>
      </p:sp>
      <p:pic>
        <p:nvPicPr>
          <p:cNvPr id="16388" name="Picture 2" descr="http://t0.gstatic.com/images?q=tbn:ANd9GcSGF8Y55arjbr1ySxdmkF-DO62WAphEnOCJI9DjEWSan0BA2DJcykMIpSc">
            <a:hlinkClick r:id="rId2"/>
          </p:cNvPr>
          <p:cNvPicPr>
            <a:picLocks noChangeAspect="1" noChangeArrowheads="1"/>
          </p:cNvPicPr>
          <p:nvPr/>
        </p:nvPicPr>
        <p:blipFill>
          <a:blip r:embed="rId3" cstate="print"/>
          <a:srcRect/>
          <a:stretch>
            <a:fillRect/>
          </a:stretch>
        </p:blipFill>
        <p:spPr bwMode="auto">
          <a:xfrm>
            <a:off x="7162800" y="0"/>
            <a:ext cx="1981200" cy="1238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0"/>
            <a:ext cx="8229600" cy="914400"/>
          </a:xfrm>
        </p:spPr>
        <p:txBody>
          <a:bodyPr/>
          <a:lstStyle/>
          <a:p>
            <a:r>
              <a:rPr lang="en-US" smtClean="0">
                <a:solidFill>
                  <a:srgbClr val="FF0000"/>
                </a:solidFill>
              </a:rPr>
              <a:t>Procedure for organ donation</a:t>
            </a:r>
          </a:p>
        </p:txBody>
      </p:sp>
      <p:sp>
        <p:nvSpPr>
          <p:cNvPr id="17411" name="Content Placeholder 2"/>
          <p:cNvSpPr>
            <a:spLocks noGrp="1"/>
          </p:cNvSpPr>
          <p:nvPr>
            <p:ph idx="1"/>
          </p:nvPr>
        </p:nvSpPr>
        <p:spPr>
          <a:xfrm>
            <a:off x="457200" y="838200"/>
            <a:ext cx="8229600" cy="5486400"/>
          </a:xfrm>
        </p:spPr>
        <p:txBody>
          <a:bodyPr/>
          <a:lstStyle/>
          <a:p>
            <a:pPr marL="514350" indent="-514350">
              <a:buFont typeface="Wingdings 2" pitchFamily="18" charset="2"/>
              <a:buAutoNum type="arabicPeriod"/>
            </a:pPr>
            <a:r>
              <a:rPr lang="en-US" sz="2100" smtClean="0">
                <a:solidFill>
                  <a:srgbClr val="FF0000"/>
                </a:solidFill>
              </a:rPr>
              <a:t>Pronounced </a:t>
            </a:r>
            <a:r>
              <a:rPr lang="en-US" sz="2100" b="1" smtClean="0">
                <a:solidFill>
                  <a:srgbClr val="FF0000"/>
                </a:solidFill>
              </a:rPr>
              <a:t>dead</a:t>
            </a:r>
            <a:r>
              <a:rPr lang="en-US" sz="2100" smtClean="0">
                <a:solidFill>
                  <a:srgbClr val="FF0000"/>
                </a:solidFill>
              </a:rPr>
              <a:t> </a:t>
            </a:r>
          </a:p>
          <a:p>
            <a:pPr marL="514350" indent="-514350">
              <a:buFont typeface="Wingdings 2" pitchFamily="18" charset="2"/>
              <a:buAutoNum type="arabicPeriod"/>
            </a:pPr>
            <a:r>
              <a:rPr lang="en-US" sz="2100" smtClean="0">
                <a:solidFill>
                  <a:srgbClr val="FF0000"/>
                </a:solidFill>
              </a:rPr>
              <a:t> Continues to stay </a:t>
            </a:r>
            <a:r>
              <a:rPr lang="en-US" sz="2100" b="1" smtClean="0">
                <a:solidFill>
                  <a:srgbClr val="FF0000"/>
                </a:solidFill>
              </a:rPr>
              <a:t>connected to machines </a:t>
            </a:r>
            <a:r>
              <a:rPr lang="en-US" sz="2100" smtClean="0">
                <a:solidFill>
                  <a:srgbClr val="FF0000"/>
                </a:solidFill>
              </a:rPr>
              <a:t>which will keep healthy organs alive</a:t>
            </a:r>
          </a:p>
          <a:p>
            <a:pPr marL="514350" indent="-514350">
              <a:buFont typeface="Wingdings 2" pitchFamily="18" charset="2"/>
              <a:buAutoNum type="arabicPeriod"/>
            </a:pPr>
            <a:r>
              <a:rPr lang="en-US" sz="2100" smtClean="0">
                <a:solidFill>
                  <a:srgbClr val="FF0000"/>
                </a:solidFill>
              </a:rPr>
              <a:t>Hospital and organ donation agency will offer the option of organ donation.  Additional </a:t>
            </a:r>
            <a:r>
              <a:rPr lang="en-US" sz="2100" b="1" smtClean="0">
                <a:solidFill>
                  <a:srgbClr val="FF0000"/>
                </a:solidFill>
              </a:rPr>
              <a:t>consent is needed by a family member</a:t>
            </a:r>
          </a:p>
          <a:p>
            <a:pPr marL="514350" indent="-514350">
              <a:buFont typeface="Wingdings 2" pitchFamily="18" charset="2"/>
              <a:buAutoNum type="arabicPeriod"/>
            </a:pPr>
            <a:r>
              <a:rPr lang="en-US" sz="2100" b="1" smtClean="0">
                <a:solidFill>
                  <a:srgbClr val="FF0000"/>
                </a:solidFill>
              </a:rPr>
              <a:t>Tests are completed </a:t>
            </a:r>
            <a:r>
              <a:rPr lang="en-US" sz="2100" smtClean="0">
                <a:solidFill>
                  <a:srgbClr val="FF0000"/>
                </a:solidFill>
              </a:rPr>
              <a:t>to assess what organs and tissues are healthy for transplant</a:t>
            </a:r>
          </a:p>
          <a:p>
            <a:pPr marL="514350" indent="-514350">
              <a:buFont typeface="Wingdings 2" pitchFamily="18" charset="2"/>
              <a:buAutoNum type="arabicPeriod"/>
            </a:pPr>
            <a:r>
              <a:rPr lang="en-US" sz="2100" smtClean="0">
                <a:solidFill>
                  <a:srgbClr val="FF0000"/>
                </a:solidFill>
              </a:rPr>
              <a:t>Surgical teams from the transplant centers receiving the organs arrive for </a:t>
            </a:r>
            <a:r>
              <a:rPr lang="en-US" sz="2100" b="1" smtClean="0">
                <a:solidFill>
                  <a:srgbClr val="FF0000"/>
                </a:solidFill>
              </a:rPr>
              <a:t>organ recovery surgery.</a:t>
            </a:r>
          </a:p>
          <a:p>
            <a:pPr marL="514350" indent="-514350">
              <a:buFont typeface="Wingdings 2" pitchFamily="18" charset="2"/>
              <a:buAutoNum type="arabicPeriod"/>
            </a:pPr>
            <a:r>
              <a:rPr lang="en-US" sz="2100" smtClean="0">
                <a:solidFill>
                  <a:srgbClr val="FF0000"/>
                </a:solidFill>
              </a:rPr>
              <a:t>Patient is taken to the operating room where </a:t>
            </a:r>
            <a:r>
              <a:rPr lang="en-US" sz="2100" b="1" smtClean="0">
                <a:solidFill>
                  <a:srgbClr val="FF0000"/>
                </a:solidFill>
              </a:rPr>
              <a:t>organs and tissues are removed</a:t>
            </a:r>
            <a:r>
              <a:rPr lang="en-US" sz="2100" smtClean="0">
                <a:solidFill>
                  <a:srgbClr val="FF0000"/>
                </a:solidFill>
              </a:rPr>
              <a:t>, cooled, and preserved with a special solution</a:t>
            </a:r>
          </a:p>
          <a:p>
            <a:pPr marL="514350" indent="-514350">
              <a:buFont typeface="Wingdings 2" pitchFamily="18" charset="2"/>
              <a:buAutoNum type="arabicPeriod"/>
            </a:pPr>
            <a:r>
              <a:rPr lang="en-US" sz="2100" smtClean="0">
                <a:solidFill>
                  <a:srgbClr val="FF0000"/>
                </a:solidFill>
              </a:rPr>
              <a:t>Transplant teams immediately return to their hospital to perform the </a:t>
            </a:r>
            <a:r>
              <a:rPr lang="en-US" sz="2100" b="1" smtClean="0">
                <a:solidFill>
                  <a:srgbClr val="FF0000"/>
                </a:solidFill>
              </a:rPr>
              <a:t>transplant surgeries on the recipients</a:t>
            </a:r>
            <a:r>
              <a:rPr lang="en-US" sz="2100" smtClean="0">
                <a:solidFill>
                  <a:srgbClr val="FF0000"/>
                </a:solidFill>
              </a:rPr>
              <a:t>. </a:t>
            </a:r>
          </a:p>
          <a:p>
            <a:pPr marL="514350" indent="-514350">
              <a:buFont typeface="Wingdings 2" pitchFamily="18" charset="2"/>
              <a:buAutoNum type="arabicPeriod"/>
            </a:pPr>
            <a:r>
              <a:rPr lang="en-US" sz="2100" smtClean="0">
                <a:solidFill>
                  <a:srgbClr val="FF0000"/>
                </a:solidFill>
              </a:rPr>
              <a:t>Body is sent to </a:t>
            </a:r>
            <a:r>
              <a:rPr lang="en-US" sz="2100" b="1" smtClean="0">
                <a:solidFill>
                  <a:srgbClr val="FF0000"/>
                </a:solidFill>
              </a:rPr>
              <a:t>funeral home</a:t>
            </a:r>
          </a:p>
          <a:p>
            <a:pPr marL="514350" indent="-514350">
              <a:buFont typeface="Wingdings 2" pitchFamily="18" charset="2"/>
              <a:buAutoNum type="arabicPeriod"/>
            </a:pPr>
            <a:r>
              <a:rPr lang="en-US" sz="2100" b="1" smtClean="0">
                <a:solidFill>
                  <a:srgbClr val="FF0000"/>
                </a:solidFill>
              </a:rPr>
              <a:t>Family will receive general information </a:t>
            </a:r>
            <a:r>
              <a:rPr lang="en-US" sz="2100" smtClean="0">
                <a:solidFill>
                  <a:srgbClr val="FF0000"/>
                </a:solidFill>
              </a:rPr>
              <a:t>about the recipients of organs and tissues, excluding name</a:t>
            </a:r>
          </a:p>
          <a:p>
            <a:pPr marL="514350" indent="-514350">
              <a:buFont typeface="Wingdings 2" pitchFamily="18" charset="2"/>
              <a:buAutoNum type="arabicPeriod"/>
            </a:pPr>
            <a:endParaRPr lang="en-US" smtClean="0"/>
          </a:p>
          <a:p>
            <a:pPr marL="514350" indent="-514350">
              <a:buFont typeface="Wingdings 2" pitchFamily="18" charset="2"/>
              <a:buAutoNum type="arabicPeriod"/>
            </a:pPr>
            <a:endParaRPr lang="en-US" smtClean="0"/>
          </a:p>
          <a:p>
            <a:pPr marL="514350" indent="-514350">
              <a:buFont typeface="Wingdings 2" pitchFamily="18" charset="2"/>
              <a:buAutoNum type="arabicPeriod"/>
            </a:pPr>
            <a:endParaRPr lang="en-US" smtClean="0"/>
          </a:p>
          <a:p>
            <a:pPr marL="514350" indent="-514350">
              <a:buFont typeface="Wingdings 2" pitchFamily="18" charset="2"/>
              <a:buAutoNum type="arabicPeriod"/>
            </a:pP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704850"/>
            <a:ext cx="8229600" cy="590550"/>
          </a:xfrm>
        </p:spPr>
        <p:txBody>
          <a:bodyPr/>
          <a:lstStyle/>
          <a:p>
            <a:pPr algn="ctr"/>
            <a:r>
              <a:rPr lang="en-US" b="1" smtClean="0">
                <a:solidFill>
                  <a:srgbClr val="FF0000"/>
                </a:solidFill>
              </a:rPr>
              <a:t>Local and State Resources </a:t>
            </a:r>
          </a:p>
        </p:txBody>
      </p:sp>
      <p:sp>
        <p:nvSpPr>
          <p:cNvPr id="18435" name="Content Placeholder 2"/>
          <p:cNvSpPr>
            <a:spLocks noGrp="1"/>
          </p:cNvSpPr>
          <p:nvPr>
            <p:ph idx="1"/>
          </p:nvPr>
        </p:nvSpPr>
        <p:spPr>
          <a:xfrm>
            <a:off x="152400" y="1371600"/>
            <a:ext cx="8839200" cy="4953000"/>
          </a:xfrm>
        </p:spPr>
        <p:txBody>
          <a:bodyPr/>
          <a:lstStyle/>
          <a:p>
            <a:r>
              <a:rPr lang="en-US" sz="3200" b="1" smtClean="0">
                <a:solidFill>
                  <a:srgbClr val="FF0000"/>
                </a:solidFill>
              </a:rPr>
              <a:t> OPO (organ procurement organization): </a:t>
            </a:r>
          </a:p>
          <a:p>
            <a:pPr lvl="1"/>
            <a:r>
              <a:rPr lang="en-US" sz="3200" smtClean="0">
                <a:solidFill>
                  <a:srgbClr val="FF0000"/>
                </a:solidFill>
              </a:rPr>
              <a:t>local organization contacted by the hospital to organize the organ donation process.  </a:t>
            </a:r>
          </a:p>
          <a:p>
            <a:endParaRPr lang="en-US" sz="3200" smtClean="0">
              <a:solidFill>
                <a:srgbClr val="FF0000"/>
              </a:solidFill>
            </a:endParaRPr>
          </a:p>
          <a:p>
            <a:r>
              <a:rPr lang="en-US" sz="3200" b="1" smtClean="0">
                <a:solidFill>
                  <a:srgbClr val="FF0000"/>
                </a:solidFill>
              </a:rPr>
              <a:t>UNOS (United Network for Organ Sharing): </a:t>
            </a:r>
          </a:p>
          <a:p>
            <a:pPr lvl="1"/>
            <a:r>
              <a:rPr lang="en-US" sz="3200" smtClean="0">
                <a:solidFill>
                  <a:srgbClr val="FF0000"/>
                </a:solidFill>
              </a:rPr>
              <a:t>Maintains the national transplant waiting list</a:t>
            </a:r>
          </a:p>
          <a:p>
            <a:pPr lvl="1"/>
            <a:r>
              <a:rPr lang="en-US" sz="3200" smtClean="0">
                <a:solidFill>
                  <a:srgbClr val="FF0000"/>
                </a:solidFill>
              </a:rPr>
              <a:t> Receives information on organs/tissues healthy for transplant and matches potential recipients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704850"/>
            <a:ext cx="8229600" cy="742950"/>
          </a:xfrm>
        </p:spPr>
        <p:txBody>
          <a:bodyPr/>
          <a:lstStyle/>
          <a:p>
            <a:pPr algn="ctr"/>
            <a:r>
              <a:rPr lang="en-US" b="1" smtClean="0">
                <a:solidFill>
                  <a:srgbClr val="FF0000"/>
                </a:solidFill>
              </a:rPr>
              <a:t>Benefit of Organ Donation</a:t>
            </a:r>
          </a:p>
        </p:txBody>
      </p:sp>
      <p:sp>
        <p:nvSpPr>
          <p:cNvPr id="21507" name="Content Placeholder 2"/>
          <p:cNvSpPr>
            <a:spLocks noGrp="1"/>
          </p:cNvSpPr>
          <p:nvPr>
            <p:ph idx="1"/>
          </p:nvPr>
        </p:nvSpPr>
        <p:spPr>
          <a:xfrm>
            <a:off x="228600" y="1524000"/>
            <a:ext cx="8686800" cy="5105400"/>
          </a:xfrm>
        </p:spPr>
        <p:txBody>
          <a:bodyPr/>
          <a:lstStyle/>
          <a:p>
            <a:r>
              <a:rPr lang="en-US" sz="2800" smtClean="0">
                <a:solidFill>
                  <a:srgbClr val="FF0000"/>
                </a:solidFill>
              </a:rPr>
              <a:t>One donor can save up to eight recipients and enhance the lives of 50 others</a:t>
            </a:r>
          </a:p>
          <a:p>
            <a:pPr lvl="1"/>
            <a:r>
              <a:rPr lang="en-US" sz="2800" b="1" smtClean="0">
                <a:solidFill>
                  <a:srgbClr val="FF0000"/>
                </a:solidFill>
              </a:rPr>
              <a:t>Saves lives</a:t>
            </a:r>
          </a:p>
          <a:p>
            <a:pPr lvl="1"/>
            <a:r>
              <a:rPr lang="en-US" sz="2800" smtClean="0">
                <a:solidFill>
                  <a:srgbClr val="FF0000"/>
                </a:solidFill>
              </a:rPr>
              <a:t>Allows someone to have a </a:t>
            </a:r>
            <a:r>
              <a:rPr lang="en-US" sz="2800" b="1" smtClean="0">
                <a:solidFill>
                  <a:srgbClr val="FF0000"/>
                </a:solidFill>
              </a:rPr>
              <a:t>better quality of life</a:t>
            </a:r>
          </a:p>
          <a:p>
            <a:r>
              <a:rPr lang="en-US" sz="2800" smtClean="0">
                <a:solidFill>
                  <a:srgbClr val="FF0000"/>
                </a:solidFill>
              </a:rPr>
              <a:t>Helps  </a:t>
            </a:r>
            <a:r>
              <a:rPr lang="en-US" sz="2800" b="1" smtClean="0">
                <a:solidFill>
                  <a:srgbClr val="FF0000"/>
                </a:solidFill>
              </a:rPr>
              <a:t>further medical research </a:t>
            </a:r>
            <a:r>
              <a:rPr lang="en-US" sz="2800" smtClean="0">
                <a:solidFill>
                  <a:srgbClr val="FF0000"/>
                </a:solidFill>
              </a:rPr>
              <a:t>which indirectly saves and improves lives</a:t>
            </a:r>
          </a:p>
          <a:p>
            <a:pPr lvl="1"/>
            <a:r>
              <a:rPr lang="en-US" sz="2800" smtClean="0">
                <a:solidFill>
                  <a:srgbClr val="FF0000"/>
                </a:solidFill>
              </a:rPr>
              <a:t>This allows scientists and doctors to understand certain diseases and their effect on the human body.</a:t>
            </a:r>
          </a:p>
          <a:p>
            <a:r>
              <a:rPr lang="en-US" sz="2800" smtClean="0">
                <a:solidFill>
                  <a:srgbClr val="FF0000"/>
                </a:solidFill>
              </a:rPr>
              <a:t>Helps </a:t>
            </a:r>
            <a:r>
              <a:rPr lang="en-US" sz="2800" b="1" smtClean="0">
                <a:solidFill>
                  <a:srgbClr val="FF0000"/>
                </a:solidFill>
              </a:rPr>
              <a:t>grieving families</a:t>
            </a:r>
          </a:p>
          <a:p>
            <a:pPr lvl="1">
              <a:buFont typeface="Wingdings 2" pitchFamily="18" charset="2"/>
              <a:buNone/>
            </a:pPr>
            <a:r>
              <a:rPr lang="en-US" smtClean="0"/>
              <a:t/>
            </a:r>
            <a:br>
              <a:rPr lang="en-US" smtClean="0"/>
            </a:br>
            <a:r>
              <a:rPr lang="en-US" smtClean="0"/>
              <a:t/>
            </a:r>
            <a:br>
              <a:rPr lang="en-US" smtClean="0"/>
            </a:br>
            <a:r>
              <a:rPr lang="en-US" smtClean="0"/>
              <a:t/>
            </a:r>
            <a:br>
              <a:rPr lang="en-US" smtClean="0"/>
            </a:br>
            <a:r>
              <a:rPr lang="en-US" smtClean="0"/>
              <a:t/>
            </a:r>
            <a:br>
              <a:rPr lang="en-US" smtClean="0"/>
            </a:br>
            <a:r>
              <a:rPr lang="en-US" smtClean="0"/>
              <a:t/>
            </a:r>
            <a:br>
              <a:rPr lang="en-US" smtClean="0"/>
            </a:b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81000" y="228600"/>
            <a:ext cx="8229600" cy="990600"/>
          </a:xfrm>
        </p:spPr>
        <p:txBody>
          <a:bodyPr/>
          <a:lstStyle/>
          <a:p>
            <a:pPr algn="ctr"/>
            <a:r>
              <a:rPr lang="en-US" b="1" smtClean="0">
                <a:solidFill>
                  <a:srgbClr val="0070C0"/>
                </a:solidFill>
                <a:latin typeface="Earwig Factory" pitchFamily="2" charset="0"/>
              </a:rPr>
              <a:t>Want to be a donor?</a:t>
            </a:r>
          </a:p>
        </p:txBody>
      </p:sp>
      <p:sp>
        <p:nvSpPr>
          <p:cNvPr id="22531" name="Content Placeholder 2"/>
          <p:cNvSpPr>
            <a:spLocks noGrp="1"/>
          </p:cNvSpPr>
          <p:nvPr>
            <p:ph idx="1"/>
          </p:nvPr>
        </p:nvSpPr>
        <p:spPr>
          <a:xfrm>
            <a:off x="228600" y="1524000"/>
            <a:ext cx="8763000" cy="4800600"/>
          </a:xfrm>
        </p:spPr>
        <p:txBody>
          <a:bodyPr/>
          <a:lstStyle/>
          <a:p>
            <a:pPr>
              <a:buFont typeface="Wingdings 2" pitchFamily="18" charset="2"/>
              <a:buNone/>
            </a:pPr>
            <a:r>
              <a:rPr lang="en-US" sz="3600" b="1" smtClean="0">
                <a:solidFill>
                  <a:srgbClr val="7030A0"/>
                </a:solidFill>
              </a:rPr>
              <a:t>There are two ways to become a donor: </a:t>
            </a:r>
          </a:p>
          <a:p>
            <a:pPr lvl="1">
              <a:buFont typeface="Wingdings 2" pitchFamily="18" charset="2"/>
              <a:buNone/>
            </a:pPr>
            <a:r>
              <a:rPr lang="en-US" smtClean="0">
                <a:solidFill>
                  <a:srgbClr val="7030A0"/>
                </a:solidFill>
              </a:rPr>
              <a:t>1. At the DMV when getting a driver’s license</a:t>
            </a:r>
          </a:p>
          <a:p>
            <a:pPr lvl="1">
              <a:buFont typeface="Wingdings 2" pitchFamily="18" charset="2"/>
              <a:buNone/>
            </a:pPr>
            <a:r>
              <a:rPr lang="en-US" smtClean="0">
                <a:solidFill>
                  <a:srgbClr val="7030A0"/>
                </a:solidFill>
              </a:rPr>
              <a:t>2. Online registration website  http://www.donatelifenc.org/</a:t>
            </a:r>
          </a:p>
        </p:txBody>
      </p:sp>
      <p:pic>
        <p:nvPicPr>
          <p:cNvPr id="22532" name="Picture 4" descr="http://www.cbc-raleigh.com/images/commun/organ_donor_card.gif"/>
          <p:cNvPicPr>
            <a:picLocks noChangeAspect="1" noChangeArrowheads="1"/>
          </p:cNvPicPr>
          <p:nvPr/>
        </p:nvPicPr>
        <p:blipFill>
          <a:blip r:embed="rId2" cstate="print"/>
          <a:srcRect/>
          <a:stretch>
            <a:fillRect/>
          </a:stretch>
        </p:blipFill>
        <p:spPr bwMode="auto">
          <a:xfrm>
            <a:off x="152400" y="3505200"/>
            <a:ext cx="4038600" cy="2884488"/>
          </a:xfrm>
          <a:prstGeom prst="rect">
            <a:avLst/>
          </a:prstGeom>
          <a:noFill/>
          <a:ln w="9525">
            <a:noFill/>
            <a:miter lim="800000"/>
            <a:headEnd/>
            <a:tailEnd/>
          </a:ln>
        </p:spPr>
      </p:pic>
      <p:pic>
        <p:nvPicPr>
          <p:cNvPr id="22533" name="Picture 6" descr="http://a.espncdn.com/i/eticket/20071015/photos/etick_jray14b_310.jpg"/>
          <p:cNvPicPr>
            <a:picLocks noChangeAspect="1" noChangeArrowheads="1"/>
          </p:cNvPicPr>
          <p:nvPr/>
        </p:nvPicPr>
        <p:blipFill>
          <a:blip r:embed="rId3" cstate="print"/>
          <a:srcRect/>
          <a:stretch>
            <a:fillRect/>
          </a:stretch>
        </p:blipFill>
        <p:spPr bwMode="auto">
          <a:xfrm>
            <a:off x="4343400" y="3505200"/>
            <a:ext cx="4573588" cy="3009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normAutofit/>
          </a:bodyPr>
          <a:lstStyle/>
          <a:p>
            <a:pPr algn="ctr" eaLnBrk="1" fontAlgn="auto" hangingPunct="1">
              <a:spcAft>
                <a:spcPts val="0"/>
              </a:spcAft>
              <a:defRPr/>
            </a:pPr>
            <a:r>
              <a:rPr lang="en-US" dirty="0" smtClean="0">
                <a:solidFill>
                  <a:schemeClr val="accent6">
                    <a:lumMod val="50000"/>
                  </a:schemeClr>
                </a:solidFill>
                <a:latin typeface="Earwig Factory" pitchFamily="2" charset="0"/>
              </a:rPr>
              <a:t>Video Clip: License to Give</a:t>
            </a:r>
            <a:endParaRPr lang="en-US" dirty="0">
              <a:solidFill>
                <a:schemeClr val="accent6">
                  <a:lumMod val="50000"/>
                </a:schemeClr>
              </a:solidFill>
              <a:latin typeface="Earwig Factory" pitchFamily="2" charset="0"/>
            </a:endParaRPr>
          </a:p>
        </p:txBody>
      </p:sp>
      <p:sp>
        <p:nvSpPr>
          <p:cNvPr id="23555" name="Content Placeholder 2"/>
          <p:cNvSpPr>
            <a:spLocks noGrp="1"/>
          </p:cNvSpPr>
          <p:nvPr>
            <p:ph idx="1"/>
          </p:nvPr>
        </p:nvSpPr>
        <p:spPr/>
        <p:txBody>
          <a:bodyPr/>
          <a:lstStyle/>
          <a:p>
            <a:pPr eaLnBrk="1" hangingPunct="1">
              <a:buFont typeface="Wingdings 2" pitchFamily="18" charset="2"/>
              <a:buNone/>
            </a:pPr>
            <a:r>
              <a:rPr lang="en-US" sz="3200" smtClean="0">
                <a:solidFill>
                  <a:srgbClr val="7030A0"/>
                </a:solidFill>
                <a:latin typeface="Curlz MT" pitchFamily="82" charset="0"/>
              </a:rPr>
              <a:t>As you watch the video, imagine yourself or a loved one in need of an organ.</a:t>
            </a:r>
          </a:p>
          <a:p>
            <a:pPr eaLnBrk="1" hangingPunct="1">
              <a:buFont typeface="Wingdings 2" pitchFamily="18" charset="2"/>
              <a:buNone/>
            </a:pPr>
            <a:r>
              <a:rPr lang="en-US" sz="3200" smtClean="0">
                <a:solidFill>
                  <a:srgbClr val="7030A0"/>
                </a:solidFill>
                <a:latin typeface="Curlz MT" pitchFamily="82" charset="0"/>
              </a:rPr>
              <a:t>http://www.youtube.com/watch?v=7L6AD-jVjNA</a:t>
            </a:r>
          </a:p>
          <a:p>
            <a:pPr eaLnBrk="1" hangingPunct="1">
              <a:buFont typeface="Wingdings 2" pitchFamily="18" charset="2"/>
              <a:buNone/>
            </a:pPr>
            <a:r>
              <a:rPr lang="en-US" sz="3200" smtClean="0">
                <a:solidFill>
                  <a:srgbClr val="7030A0"/>
                </a:solidFill>
                <a:latin typeface="Curlz MT" pitchFamily="82" charset="0"/>
              </a:rPr>
              <a:t>When you get your license, say “Yes” to organ donation. </a:t>
            </a:r>
          </a:p>
          <a:p>
            <a:pPr eaLnBrk="1" hangingPunct="1">
              <a:buFont typeface="Wingdings 2" pitchFamily="18" charset="2"/>
              <a:buNone/>
            </a:pPr>
            <a:endParaRPr lang="en-US" sz="3200" smtClean="0">
              <a:solidFill>
                <a:srgbClr val="7030A0"/>
              </a:solidFill>
              <a:latin typeface="Curlz MT" pitchFamily="82" charset="0"/>
            </a:endParaRPr>
          </a:p>
        </p:txBody>
      </p:sp>
      <p:pic>
        <p:nvPicPr>
          <p:cNvPr id="23556" name="Picture 2" descr="http://t3.gstatic.com/images?q=tbn:ANd9GcTW1OK92HLWgjKAYLe2kRHmtCR51cB1uNpL48bTgjwo6NaM2M1huz2-JQ">
            <a:hlinkClick r:id="rId2"/>
          </p:cNvPr>
          <p:cNvPicPr>
            <a:picLocks noChangeAspect="1" noChangeArrowheads="1"/>
          </p:cNvPicPr>
          <p:nvPr/>
        </p:nvPicPr>
        <p:blipFill>
          <a:blip r:embed="rId3" cstate="print"/>
          <a:srcRect/>
          <a:stretch>
            <a:fillRect/>
          </a:stretch>
        </p:blipFill>
        <p:spPr bwMode="auto">
          <a:xfrm>
            <a:off x="3657600" y="4343400"/>
            <a:ext cx="22860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304800"/>
            <a:ext cx="8229600" cy="1219200"/>
          </a:xfrm>
        </p:spPr>
        <p:txBody>
          <a:bodyPr/>
          <a:lstStyle/>
          <a:p>
            <a:pPr eaLnBrk="1" hangingPunct="1"/>
            <a:r>
              <a:rPr lang="en-US" sz="6000" smtClean="0"/>
              <a:t>Annabella</a:t>
            </a:r>
          </a:p>
        </p:txBody>
      </p:sp>
      <p:sp>
        <p:nvSpPr>
          <p:cNvPr id="8195" name="Content Placeholder 2"/>
          <p:cNvSpPr>
            <a:spLocks noGrp="1"/>
          </p:cNvSpPr>
          <p:nvPr>
            <p:ph idx="1"/>
          </p:nvPr>
        </p:nvSpPr>
        <p:spPr>
          <a:xfrm>
            <a:off x="0" y="1935163"/>
            <a:ext cx="8991600" cy="4389437"/>
          </a:xfrm>
        </p:spPr>
        <p:txBody>
          <a:bodyPr/>
          <a:lstStyle/>
          <a:p>
            <a:pPr eaLnBrk="1" hangingPunct="1"/>
            <a:r>
              <a:rPr lang="en-US" sz="2400" smtClean="0"/>
              <a:t>When I think about what donation means to our family, all I can think about is the second chance that our daughter, Annabella, received at life.  When she was just a couple of months old, we were told that she was in need of a liver transplant in order to have a normal life.  This was devastating news to hear, but we were confident that one day a stranger could give the precious gift of life.  Our prayers were answered on February 17, 2010, as she received her second chance, and for that we are so thankful.  Donation has enabled Annabella to thrive; she can now play and learn for hours without having to stop and rest.  Transplantation is a long and hard process to go through, but without caring and dedicated people, second chances could not be given.</a:t>
            </a:r>
          </a:p>
          <a:p>
            <a:pPr eaLnBrk="1" hangingPunct="1"/>
            <a:endParaRPr lang="en-US" smtClean="0"/>
          </a:p>
        </p:txBody>
      </p:sp>
      <p:pic>
        <p:nvPicPr>
          <p:cNvPr id="8196" name="Picture 2" descr="https://www.donatelifenc.org/sites/default/files/styles/stories_thumb/public/images/bella.jpg"/>
          <p:cNvPicPr>
            <a:picLocks noChangeAspect="1" noChangeArrowheads="1"/>
          </p:cNvPicPr>
          <p:nvPr/>
        </p:nvPicPr>
        <p:blipFill>
          <a:blip r:embed="rId2" cstate="print"/>
          <a:srcRect/>
          <a:stretch>
            <a:fillRect/>
          </a:stretch>
        </p:blipFill>
        <p:spPr bwMode="auto">
          <a:xfrm>
            <a:off x="5562600" y="-171450"/>
            <a:ext cx="1981200" cy="2225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457200"/>
            <a:ext cx="8229600" cy="1143000"/>
          </a:xfrm>
        </p:spPr>
        <p:txBody>
          <a:bodyPr/>
          <a:lstStyle/>
          <a:p>
            <a:pPr algn="ctr" eaLnBrk="1" hangingPunct="1"/>
            <a:r>
              <a:rPr lang="en-US" sz="7200" smtClean="0">
                <a:latin typeface="Earwig Factory" pitchFamily="2" charset="0"/>
              </a:rPr>
              <a:t>Here are the facts!</a:t>
            </a:r>
          </a:p>
        </p:txBody>
      </p:sp>
      <p:sp>
        <p:nvSpPr>
          <p:cNvPr id="9219" name="Content Placeholder 2"/>
          <p:cNvSpPr>
            <a:spLocks noGrp="1"/>
          </p:cNvSpPr>
          <p:nvPr>
            <p:ph idx="1"/>
          </p:nvPr>
        </p:nvSpPr>
        <p:spPr>
          <a:xfrm>
            <a:off x="609600" y="2057400"/>
            <a:ext cx="8229600" cy="4800600"/>
          </a:xfrm>
        </p:spPr>
        <p:txBody>
          <a:bodyPr/>
          <a:lstStyle/>
          <a:p>
            <a:pPr eaLnBrk="1" hangingPunct="1"/>
            <a:r>
              <a:rPr lang="en-US" sz="2800" smtClean="0">
                <a:solidFill>
                  <a:srgbClr val="0070C0"/>
                </a:solidFill>
                <a:latin typeface="Californian FB" pitchFamily="18" charset="0"/>
              </a:rPr>
              <a:t>More than 80,000 people are on the national transplant waiting list right now.</a:t>
            </a:r>
          </a:p>
          <a:p>
            <a:pPr eaLnBrk="1" hangingPunct="1"/>
            <a:r>
              <a:rPr lang="en-US" sz="2800" smtClean="0">
                <a:solidFill>
                  <a:srgbClr val="0070C0"/>
                </a:solidFill>
                <a:latin typeface="Californian FB" pitchFamily="18" charset="0"/>
              </a:rPr>
              <a:t>Sadly, more than 6,000 of these people will die this year while waiting for an organ to become available.</a:t>
            </a:r>
          </a:p>
          <a:p>
            <a:pPr eaLnBrk="1" hangingPunct="1"/>
            <a:r>
              <a:rPr lang="en-US" sz="2800" smtClean="0">
                <a:solidFill>
                  <a:srgbClr val="0070C0"/>
                </a:solidFill>
                <a:latin typeface="Californian FB" pitchFamily="18" charset="0"/>
              </a:rPr>
              <a:t>A new name is added to the list every 13 minutes.</a:t>
            </a:r>
          </a:p>
          <a:p>
            <a:pPr eaLnBrk="1" hangingPunct="1"/>
            <a:r>
              <a:rPr lang="en-US" sz="2800" smtClean="0">
                <a:solidFill>
                  <a:srgbClr val="0070C0"/>
                </a:solidFill>
                <a:latin typeface="Californian FB" pitchFamily="18" charset="0"/>
              </a:rPr>
              <a:t>One organ and tissue donor can save or improve the lives of 50 or more people.</a:t>
            </a:r>
          </a:p>
          <a:p>
            <a:pPr eaLnBrk="1" hangingPunct="1"/>
            <a:r>
              <a:rPr lang="en-US" sz="2800" smtClean="0">
                <a:solidFill>
                  <a:srgbClr val="0070C0"/>
                </a:solidFill>
                <a:latin typeface="Californian FB" pitchFamily="18" charset="0"/>
              </a:rPr>
              <a:t>http://www.youtube.com/watch?v=UqB0HfmduSY</a:t>
            </a:r>
          </a:p>
          <a:p>
            <a:pPr eaLnBrk="1" hangingPunct="1"/>
            <a:endParaRPr lang="en-US" sz="3200" smtClean="0">
              <a:solidFill>
                <a:srgbClr val="0070C0"/>
              </a:solidFill>
              <a:latin typeface="Curlz MT"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z="6600" smtClean="0">
                <a:solidFill>
                  <a:srgbClr val="0070C0"/>
                </a:solidFill>
                <a:latin typeface="Earwig Factory" pitchFamily="2" charset="0"/>
              </a:rPr>
              <a:t>Who can be a donor? </a:t>
            </a:r>
          </a:p>
        </p:txBody>
      </p:sp>
      <p:sp>
        <p:nvSpPr>
          <p:cNvPr id="10243" name="Content Placeholder 2"/>
          <p:cNvSpPr>
            <a:spLocks noGrp="1"/>
          </p:cNvSpPr>
          <p:nvPr>
            <p:ph idx="1"/>
          </p:nvPr>
        </p:nvSpPr>
        <p:spPr/>
        <p:txBody>
          <a:bodyPr/>
          <a:lstStyle/>
          <a:p>
            <a:pPr eaLnBrk="1" hangingPunct="1"/>
            <a:r>
              <a:rPr lang="en-US" sz="2800" smtClean="0">
                <a:solidFill>
                  <a:srgbClr val="7030A0"/>
                </a:solidFill>
                <a:latin typeface="Curlz MT" pitchFamily="82" charset="0"/>
              </a:rPr>
              <a:t>Donor come in all ages and levels of health. Newborns and the elderly can be donor. </a:t>
            </a:r>
          </a:p>
          <a:p>
            <a:pPr eaLnBrk="1" hangingPunct="1">
              <a:buFont typeface="Wingdings 2" pitchFamily="18" charset="2"/>
              <a:buNone/>
            </a:pPr>
            <a:endParaRPr lang="en-US" sz="2800" smtClean="0">
              <a:solidFill>
                <a:srgbClr val="7030A0"/>
              </a:solidFill>
              <a:latin typeface="Curlz MT" pitchFamily="82" charset="0"/>
            </a:endParaRPr>
          </a:p>
          <a:p>
            <a:pPr eaLnBrk="1" hangingPunct="1"/>
            <a:r>
              <a:rPr lang="en-US" sz="2800" smtClean="0">
                <a:solidFill>
                  <a:srgbClr val="7030A0"/>
                </a:solidFill>
                <a:latin typeface="Curlz MT" pitchFamily="82" charset="0"/>
              </a:rPr>
              <a:t>Donors are generally in good health and have died suddenly. The y have been declared “brain dead.”</a:t>
            </a:r>
          </a:p>
          <a:p>
            <a:pPr eaLnBrk="1" hangingPunct="1">
              <a:buFont typeface="Wingdings 2" pitchFamily="18" charset="2"/>
              <a:buNone/>
            </a:pPr>
            <a:endParaRPr lang="en-US" sz="2800" smtClean="0">
              <a:solidFill>
                <a:srgbClr val="7030A0"/>
              </a:solidFill>
              <a:latin typeface="Curlz MT" pitchFamily="82" charset="0"/>
            </a:endParaRPr>
          </a:p>
          <a:p>
            <a:pPr eaLnBrk="1" hangingPunct="1"/>
            <a:r>
              <a:rPr lang="en-US" sz="2800" smtClean="0">
                <a:solidFill>
                  <a:srgbClr val="7030A0"/>
                </a:solidFill>
                <a:latin typeface="Curlz MT" pitchFamily="82" charset="0"/>
              </a:rPr>
              <a:t>People who have tested positive for HIV can not be donors. </a:t>
            </a:r>
          </a:p>
        </p:txBody>
      </p:sp>
      <p:pic>
        <p:nvPicPr>
          <p:cNvPr id="10244" name="Picture 2" descr="http://t2.gstatic.com/images?q=tbn:ANd9GcTOhU6z2NtrCIB6eOzC-LlyKWqXBjFTp4LQMMQhD_qJv0DgGKuYWtJ4lt9c">
            <a:hlinkClick r:id="rId2"/>
          </p:cNvPr>
          <p:cNvPicPr>
            <a:picLocks noChangeAspect="1" noChangeArrowheads="1"/>
          </p:cNvPicPr>
          <p:nvPr/>
        </p:nvPicPr>
        <p:blipFill>
          <a:blip r:embed="rId3" cstate="print"/>
          <a:srcRect/>
          <a:stretch>
            <a:fillRect/>
          </a:stretch>
        </p:blipFill>
        <p:spPr bwMode="auto">
          <a:xfrm>
            <a:off x="0" y="0"/>
            <a:ext cx="1143000" cy="1143000"/>
          </a:xfrm>
          <a:prstGeom prst="rect">
            <a:avLst/>
          </a:prstGeom>
          <a:noFill/>
          <a:ln w="9525">
            <a:noFill/>
            <a:miter lim="800000"/>
            <a:headEnd/>
            <a:tailEnd/>
          </a:ln>
        </p:spPr>
      </p:pic>
      <p:pic>
        <p:nvPicPr>
          <p:cNvPr id="10245" name="Picture 4" descr="http://t0.gstatic.com/images?q=tbn:ANd9GcR-dkcDKZWvWVq0C39AWJdukgNhD6BrOVxGVmlg1LANN4oDgnK_pwJpBDtQ">
            <a:hlinkClick r:id="rId4"/>
          </p:cNvPr>
          <p:cNvPicPr>
            <a:picLocks noChangeAspect="1" noChangeArrowheads="1"/>
          </p:cNvPicPr>
          <p:nvPr/>
        </p:nvPicPr>
        <p:blipFill>
          <a:blip r:embed="rId5" cstate="print"/>
          <a:srcRect/>
          <a:stretch>
            <a:fillRect/>
          </a:stretch>
        </p:blipFill>
        <p:spPr bwMode="auto">
          <a:xfrm>
            <a:off x="7543800" y="5257800"/>
            <a:ext cx="1600200" cy="1600200"/>
          </a:xfrm>
          <a:prstGeom prst="rect">
            <a:avLst/>
          </a:prstGeom>
          <a:noFill/>
          <a:ln w="9525">
            <a:noFill/>
            <a:miter lim="800000"/>
            <a:headEnd/>
            <a:tailEnd/>
          </a:ln>
        </p:spPr>
      </p:pic>
      <p:pic>
        <p:nvPicPr>
          <p:cNvPr id="10246" name="Picture 6" descr="http://t0.gstatic.com/images?q=tbn:ANd9GcTmHpe2PgD3Wf7n_CbQOHe4tb4s8r0gXB0RV1am9kvCn7_b6hCeySleyy4">
            <a:hlinkClick r:id="rId6"/>
          </p:cNvPr>
          <p:cNvPicPr>
            <a:picLocks noChangeAspect="1" noChangeArrowheads="1"/>
          </p:cNvPicPr>
          <p:nvPr/>
        </p:nvPicPr>
        <p:blipFill>
          <a:blip r:embed="rId7" cstate="print"/>
          <a:srcRect/>
          <a:stretch>
            <a:fillRect/>
          </a:stretch>
        </p:blipFill>
        <p:spPr bwMode="auto">
          <a:xfrm>
            <a:off x="0" y="5708650"/>
            <a:ext cx="1676400" cy="1149350"/>
          </a:xfrm>
          <a:prstGeom prst="rect">
            <a:avLst/>
          </a:prstGeom>
          <a:noFill/>
          <a:ln w="9525">
            <a:noFill/>
            <a:miter lim="800000"/>
            <a:headEnd/>
            <a:tailEnd/>
          </a:ln>
        </p:spPr>
      </p:pic>
      <p:pic>
        <p:nvPicPr>
          <p:cNvPr id="10247" name="Picture 8" descr="http://t2.gstatic.com/images?q=tbn:ANd9GcRFh3ahPSWQ4ghsYQ94S8DbRjCQDqeL1_r2YGZRl7CdM0nzWAIxVPC5IYSF">
            <a:hlinkClick r:id="rId8"/>
          </p:cNvPr>
          <p:cNvPicPr>
            <a:picLocks noChangeAspect="1" noChangeArrowheads="1"/>
          </p:cNvPicPr>
          <p:nvPr/>
        </p:nvPicPr>
        <p:blipFill>
          <a:blip r:embed="rId9" cstate="print"/>
          <a:srcRect/>
          <a:stretch>
            <a:fillRect/>
          </a:stretch>
        </p:blipFill>
        <p:spPr bwMode="auto">
          <a:xfrm>
            <a:off x="3581400" y="5429250"/>
            <a:ext cx="1428750" cy="1428750"/>
          </a:xfrm>
          <a:prstGeom prst="rect">
            <a:avLst/>
          </a:prstGeom>
          <a:noFill/>
          <a:ln w="9525">
            <a:noFill/>
            <a:miter lim="800000"/>
            <a:headEnd/>
            <a:tailEnd/>
          </a:ln>
        </p:spPr>
      </p:pic>
      <p:pic>
        <p:nvPicPr>
          <p:cNvPr id="10248" name="Picture 10" descr="http://t3.gstatic.com/images?q=tbn:ANd9GcTJgsCJSmW9AvFRw78VNfF2VwHQGaDLxKr2UHuYf4dgsR02wDhOWFQZKOM">
            <a:hlinkClick r:id="rId10"/>
          </p:cNvPr>
          <p:cNvPicPr>
            <a:picLocks noChangeAspect="1" noChangeArrowheads="1"/>
          </p:cNvPicPr>
          <p:nvPr/>
        </p:nvPicPr>
        <p:blipFill>
          <a:blip r:embed="rId11" cstate="print"/>
          <a:srcRect/>
          <a:stretch>
            <a:fillRect/>
          </a:stretch>
        </p:blipFill>
        <p:spPr bwMode="auto">
          <a:xfrm>
            <a:off x="7772400" y="2514600"/>
            <a:ext cx="1371600" cy="1833563"/>
          </a:xfrm>
          <a:prstGeom prst="rect">
            <a:avLst/>
          </a:prstGeom>
          <a:noFill/>
          <a:ln w="9525">
            <a:noFill/>
            <a:miter lim="800000"/>
            <a:headEnd/>
            <a:tailEnd/>
          </a:ln>
        </p:spPr>
      </p:pic>
      <p:pic>
        <p:nvPicPr>
          <p:cNvPr id="10249" name="Picture 12" descr="http://t1.gstatic.com/images?q=tbn:ANd9GcTrWf8bn6LH4913CMKVEogsayE8Onkgi2VvzkhzrlfMk7y69gEf5HuquS0">
            <a:hlinkClick r:id="rId12"/>
          </p:cNvPr>
          <p:cNvPicPr>
            <a:picLocks noChangeAspect="1" noChangeArrowheads="1"/>
          </p:cNvPicPr>
          <p:nvPr/>
        </p:nvPicPr>
        <p:blipFill>
          <a:blip r:embed="rId13" cstate="print"/>
          <a:srcRect/>
          <a:stretch>
            <a:fillRect/>
          </a:stretch>
        </p:blipFill>
        <p:spPr bwMode="auto">
          <a:xfrm>
            <a:off x="8229600" y="0"/>
            <a:ext cx="914400" cy="1235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z="8800" smtClean="0">
                <a:latin typeface="Earwig Factory" pitchFamily="2" charset="0"/>
              </a:rPr>
              <a:t>Living Donors</a:t>
            </a:r>
          </a:p>
        </p:txBody>
      </p:sp>
      <p:sp>
        <p:nvSpPr>
          <p:cNvPr id="11267" name="Content Placeholder 2"/>
          <p:cNvSpPr>
            <a:spLocks noGrp="1"/>
          </p:cNvSpPr>
          <p:nvPr>
            <p:ph idx="1"/>
          </p:nvPr>
        </p:nvSpPr>
        <p:spPr/>
        <p:txBody>
          <a:bodyPr/>
          <a:lstStyle/>
          <a:p>
            <a:pPr eaLnBrk="1" hangingPunct="1">
              <a:buFont typeface="Wingdings 2" pitchFamily="18" charset="2"/>
              <a:buNone/>
            </a:pPr>
            <a:r>
              <a:rPr lang="en-US" sz="3600" smtClean="0">
                <a:solidFill>
                  <a:srgbClr val="00B0F0"/>
                </a:solidFill>
                <a:latin typeface="Curlz MT" pitchFamily="82" charset="0"/>
              </a:rPr>
              <a:t>Living individuals can donate the following:</a:t>
            </a:r>
          </a:p>
          <a:p>
            <a:pPr eaLnBrk="1" hangingPunct="1"/>
            <a:r>
              <a:rPr lang="en-US" sz="3600" smtClean="0">
                <a:solidFill>
                  <a:srgbClr val="00B0F0"/>
                </a:solidFill>
                <a:latin typeface="Curlz MT" pitchFamily="82" charset="0"/>
              </a:rPr>
              <a:t>Kidney</a:t>
            </a:r>
          </a:p>
          <a:p>
            <a:pPr eaLnBrk="1" hangingPunct="1"/>
            <a:r>
              <a:rPr lang="en-US" sz="3600" smtClean="0">
                <a:solidFill>
                  <a:srgbClr val="00B0F0"/>
                </a:solidFill>
                <a:latin typeface="Curlz MT" pitchFamily="82" charset="0"/>
              </a:rPr>
              <a:t>Partial liver</a:t>
            </a:r>
          </a:p>
          <a:p>
            <a:pPr eaLnBrk="1" hangingPunct="1"/>
            <a:r>
              <a:rPr lang="en-US" sz="3600" smtClean="0">
                <a:solidFill>
                  <a:srgbClr val="00B0F0"/>
                </a:solidFill>
                <a:latin typeface="Curlz MT" pitchFamily="82" charset="0"/>
              </a:rPr>
              <a:t>Partial lung</a:t>
            </a:r>
          </a:p>
          <a:p>
            <a:pPr eaLnBrk="1" hangingPunct="1"/>
            <a:r>
              <a:rPr lang="en-US" sz="3600" smtClean="0">
                <a:solidFill>
                  <a:srgbClr val="00B0F0"/>
                </a:solidFill>
                <a:latin typeface="Curlz MT" pitchFamily="82" charset="0"/>
              </a:rPr>
              <a:t>Partial pancreas</a:t>
            </a:r>
          </a:p>
          <a:p>
            <a:pPr eaLnBrk="1" hangingPunct="1"/>
            <a:r>
              <a:rPr lang="en-US" sz="3600" smtClean="0">
                <a:solidFill>
                  <a:srgbClr val="00B0F0"/>
                </a:solidFill>
                <a:latin typeface="Curlz MT" pitchFamily="82" charset="0"/>
              </a:rPr>
              <a:t>Bone marrow</a:t>
            </a:r>
          </a:p>
          <a:p>
            <a:pPr eaLnBrk="1" hangingPunct="1"/>
            <a:r>
              <a:rPr lang="en-US" sz="3600" smtClean="0">
                <a:solidFill>
                  <a:srgbClr val="00B0F0"/>
                </a:solidFill>
                <a:latin typeface="Curlz MT" pitchFamily="82" charset="0"/>
              </a:rPr>
              <a:t>Blood </a:t>
            </a:r>
          </a:p>
        </p:txBody>
      </p:sp>
      <p:pic>
        <p:nvPicPr>
          <p:cNvPr id="11268" name="Picture 2" descr="http://t0.gstatic.com/images?q=tbn:ANd9GcTtqXDiRObT6_jSytauuNBCoHFbreEpFgCJuDTnFyhdMoKlnh0fOB-4PRBM">
            <a:hlinkClick r:id="rId2"/>
          </p:cNvPr>
          <p:cNvPicPr>
            <a:picLocks noChangeAspect="1" noChangeArrowheads="1"/>
          </p:cNvPicPr>
          <p:nvPr/>
        </p:nvPicPr>
        <p:blipFill>
          <a:blip r:embed="rId3" cstate="print"/>
          <a:srcRect/>
          <a:stretch>
            <a:fillRect/>
          </a:stretch>
        </p:blipFill>
        <p:spPr bwMode="auto">
          <a:xfrm>
            <a:off x="5334000" y="2525713"/>
            <a:ext cx="2916238" cy="4157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z="4800" smtClean="0">
                <a:solidFill>
                  <a:srgbClr val="FF0000"/>
                </a:solidFill>
                <a:latin typeface="Earwig Factory" pitchFamily="2" charset="0"/>
              </a:rPr>
              <a:t>What organs can be donated?</a:t>
            </a:r>
            <a:br>
              <a:rPr lang="en-US" sz="4800" smtClean="0">
                <a:solidFill>
                  <a:srgbClr val="FF0000"/>
                </a:solidFill>
                <a:latin typeface="Earwig Factory" pitchFamily="2" charset="0"/>
              </a:rPr>
            </a:br>
            <a:endParaRPr lang="en-US" sz="4800" smtClean="0">
              <a:solidFill>
                <a:srgbClr val="FF0000"/>
              </a:solidFill>
              <a:latin typeface="Earwig Factory" pitchFamily="2" charset="0"/>
            </a:endParaRPr>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None/>
              <a:defRPr/>
            </a:pPr>
            <a:r>
              <a:rPr lang="en-US" sz="4400" dirty="0" smtClean="0">
                <a:solidFill>
                  <a:srgbClr val="FF0000"/>
                </a:solidFill>
                <a:latin typeface="Curlz MT" pitchFamily="82" charset="0"/>
              </a:rPr>
              <a:t>Heart</a:t>
            </a:r>
          </a:p>
          <a:p>
            <a:pPr marL="274320" indent="-274320" eaLnBrk="1" fontAlgn="auto" hangingPunct="1">
              <a:spcAft>
                <a:spcPts val="0"/>
              </a:spcAft>
              <a:buClr>
                <a:schemeClr val="accent3"/>
              </a:buClr>
              <a:buFont typeface="Wingdings 2"/>
              <a:buNone/>
              <a:defRPr/>
            </a:pPr>
            <a:r>
              <a:rPr lang="en-US" sz="4400" dirty="0" smtClean="0">
                <a:solidFill>
                  <a:srgbClr val="FF0000"/>
                </a:solidFill>
                <a:latin typeface="Curlz MT" pitchFamily="82" charset="0"/>
              </a:rPr>
              <a:t>Intestines</a:t>
            </a:r>
          </a:p>
          <a:p>
            <a:pPr marL="274320" indent="-274320" eaLnBrk="1" fontAlgn="auto" hangingPunct="1">
              <a:spcAft>
                <a:spcPts val="0"/>
              </a:spcAft>
              <a:buClr>
                <a:schemeClr val="accent3"/>
              </a:buClr>
              <a:buFont typeface="Wingdings 2"/>
              <a:buNone/>
              <a:defRPr/>
            </a:pPr>
            <a:r>
              <a:rPr lang="en-US" sz="4400" dirty="0" smtClean="0">
                <a:solidFill>
                  <a:srgbClr val="FF0000"/>
                </a:solidFill>
                <a:latin typeface="Curlz MT" pitchFamily="82" charset="0"/>
              </a:rPr>
              <a:t>Kidney</a:t>
            </a:r>
          </a:p>
          <a:p>
            <a:pPr marL="274320" indent="-274320" eaLnBrk="1" fontAlgn="auto" hangingPunct="1">
              <a:spcAft>
                <a:spcPts val="0"/>
              </a:spcAft>
              <a:buClr>
                <a:schemeClr val="accent3"/>
              </a:buClr>
              <a:buFont typeface="Wingdings 2"/>
              <a:buNone/>
              <a:defRPr/>
            </a:pPr>
            <a:r>
              <a:rPr lang="en-US" sz="4400" dirty="0" smtClean="0">
                <a:solidFill>
                  <a:srgbClr val="FF0000"/>
                </a:solidFill>
                <a:latin typeface="Curlz MT" pitchFamily="82" charset="0"/>
              </a:rPr>
              <a:t>Liver</a:t>
            </a:r>
          </a:p>
          <a:p>
            <a:pPr marL="274320" indent="-274320" eaLnBrk="1" fontAlgn="auto" hangingPunct="1">
              <a:spcAft>
                <a:spcPts val="0"/>
              </a:spcAft>
              <a:buClr>
                <a:schemeClr val="accent3"/>
              </a:buClr>
              <a:buFont typeface="Wingdings 2"/>
              <a:buNone/>
              <a:defRPr/>
            </a:pPr>
            <a:r>
              <a:rPr lang="en-US" sz="4400" dirty="0" smtClean="0">
                <a:solidFill>
                  <a:srgbClr val="FF0000"/>
                </a:solidFill>
                <a:latin typeface="Curlz MT" pitchFamily="82" charset="0"/>
              </a:rPr>
              <a:t>Lung</a:t>
            </a:r>
          </a:p>
          <a:p>
            <a:pPr marL="274320" indent="-274320" eaLnBrk="1" fontAlgn="auto" hangingPunct="1">
              <a:spcAft>
                <a:spcPts val="0"/>
              </a:spcAft>
              <a:buClr>
                <a:schemeClr val="accent3"/>
              </a:buClr>
              <a:buFont typeface="Wingdings 2"/>
              <a:buNone/>
              <a:defRPr/>
            </a:pPr>
            <a:r>
              <a:rPr lang="en-US" sz="4400" dirty="0" smtClean="0">
                <a:solidFill>
                  <a:srgbClr val="FF0000"/>
                </a:solidFill>
                <a:latin typeface="Curlz MT" pitchFamily="82" charset="0"/>
              </a:rPr>
              <a:t>Pancreas</a:t>
            </a:r>
            <a:endParaRPr lang="en-US" sz="4400" dirty="0">
              <a:solidFill>
                <a:srgbClr val="FF0000"/>
              </a:solidFill>
              <a:latin typeface="Curlz MT" pitchFamily="82" charset="0"/>
            </a:endParaRPr>
          </a:p>
        </p:txBody>
      </p:sp>
      <p:pic>
        <p:nvPicPr>
          <p:cNvPr id="12292" name="Picture 2" descr="http://t3.gstatic.com/images?q=tbn:ANd9GcQC7Du8NgwyJmGNy7QJB1aAoTfT3xdW6Q6sKO-DA75cllXkxmCtzxeAzw">
            <a:hlinkClick r:id="rId2"/>
          </p:cNvPr>
          <p:cNvPicPr>
            <a:picLocks noChangeAspect="1" noChangeArrowheads="1"/>
          </p:cNvPicPr>
          <p:nvPr/>
        </p:nvPicPr>
        <p:blipFill>
          <a:blip r:embed="rId3" cstate="print"/>
          <a:srcRect/>
          <a:stretch>
            <a:fillRect/>
          </a:stretch>
        </p:blipFill>
        <p:spPr bwMode="auto">
          <a:xfrm>
            <a:off x="2514600" y="1143000"/>
            <a:ext cx="1752600" cy="1752600"/>
          </a:xfrm>
          <a:prstGeom prst="rect">
            <a:avLst/>
          </a:prstGeom>
          <a:noFill/>
          <a:ln w="9525">
            <a:noFill/>
            <a:miter lim="800000"/>
            <a:headEnd/>
            <a:tailEnd/>
          </a:ln>
        </p:spPr>
      </p:pic>
      <p:pic>
        <p:nvPicPr>
          <p:cNvPr id="12293" name="Picture 4" descr="http://t3.gstatic.com/images?q=tbn:ANd9GcRkLq4-OTdYsnWrC_wkkCqsdn7KdkI1OZPeFcrdWUEbOhFDpc3BA7OxpA">
            <a:hlinkClick r:id="rId4"/>
          </p:cNvPr>
          <p:cNvPicPr>
            <a:picLocks noChangeAspect="1" noChangeArrowheads="1"/>
          </p:cNvPicPr>
          <p:nvPr/>
        </p:nvPicPr>
        <p:blipFill>
          <a:blip r:embed="rId5" cstate="print"/>
          <a:srcRect/>
          <a:stretch>
            <a:fillRect/>
          </a:stretch>
        </p:blipFill>
        <p:spPr bwMode="auto">
          <a:xfrm>
            <a:off x="4724400" y="2057400"/>
            <a:ext cx="2133600" cy="2133600"/>
          </a:xfrm>
          <a:prstGeom prst="rect">
            <a:avLst/>
          </a:prstGeom>
          <a:noFill/>
          <a:ln w="9525">
            <a:noFill/>
            <a:miter lim="800000"/>
            <a:headEnd/>
            <a:tailEnd/>
          </a:ln>
        </p:spPr>
      </p:pic>
      <p:pic>
        <p:nvPicPr>
          <p:cNvPr id="12294" name="Picture 6" descr="http://t2.gstatic.com/images?q=tbn:ANd9GcSKQyYoXmKUctVuF9_FLhGzX55Mo9Tl-hvv-vVXH8qUNT6WmprzH0EreLE">
            <a:hlinkClick r:id="rId6"/>
          </p:cNvPr>
          <p:cNvPicPr>
            <a:picLocks noChangeAspect="1" noChangeArrowheads="1"/>
          </p:cNvPicPr>
          <p:nvPr/>
        </p:nvPicPr>
        <p:blipFill>
          <a:blip r:embed="rId7" cstate="print"/>
          <a:srcRect/>
          <a:stretch>
            <a:fillRect/>
          </a:stretch>
        </p:blipFill>
        <p:spPr bwMode="auto">
          <a:xfrm>
            <a:off x="2590800" y="3048000"/>
            <a:ext cx="1752600" cy="1317625"/>
          </a:xfrm>
          <a:prstGeom prst="rect">
            <a:avLst/>
          </a:prstGeom>
          <a:noFill/>
          <a:ln w="9525">
            <a:noFill/>
            <a:miter lim="800000"/>
            <a:headEnd/>
            <a:tailEnd/>
          </a:ln>
        </p:spPr>
      </p:pic>
      <p:pic>
        <p:nvPicPr>
          <p:cNvPr id="12295" name="Picture 8" descr="http://t3.gstatic.com/images?q=tbn:ANd9GcSMQitPwy9WG-JsQkjqVrUZ6lpVBfAjxVP_zZ_609JOsLxsTHsFdrDvkT86zA">
            <a:hlinkClick r:id="rId8"/>
          </p:cNvPr>
          <p:cNvPicPr>
            <a:picLocks noChangeAspect="1" noChangeArrowheads="1"/>
          </p:cNvPicPr>
          <p:nvPr/>
        </p:nvPicPr>
        <p:blipFill>
          <a:blip r:embed="rId9" cstate="print"/>
          <a:srcRect/>
          <a:stretch>
            <a:fillRect/>
          </a:stretch>
        </p:blipFill>
        <p:spPr bwMode="auto">
          <a:xfrm>
            <a:off x="2438400" y="4572000"/>
            <a:ext cx="1752600" cy="1778000"/>
          </a:xfrm>
          <a:prstGeom prst="rect">
            <a:avLst/>
          </a:prstGeom>
          <a:noFill/>
          <a:ln w="9525">
            <a:noFill/>
            <a:miter lim="800000"/>
            <a:headEnd/>
            <a:tailEnd/>
          </a:ln>
        </p:spPr>
      </p:pic>
      <p:pic>
        <p:nvPicPr>
          <p:cNvPr id="12296" name="Picture 10" descr="http://t1.gstatic.com/images?q=tbn:ANd9GcTOABuyNsYslqz3wkHI5I0brcuOvPc6E_6_8LshpKd7c1jWqdrlD5WtYFo">
            <a:hlinkClick r:id="rId10"/>
          </p:cNvPr>
          <p:cNvPicPr>
            <a:picLocks noChangeAspect="1" noChangeArrowheads="1"/>
          </p:cNvPicPr>
          <p:nvPr/>
        </p:nvPicPr>
        <p:blipFill>
          <a:blip r:embed="rId11" cstate="print"/>
          <a:srcRect/>
          <a:stretch>
            <a:fillRect/>
          </a:stretch>
        </p:blipFill>
        <p:spPr bwMode="auto">
          <a:xfrm>
            <a:off x="6553200" y="4341813"/>
            <a:ext cx="2133600" cy="1668462"/>
          </a:xfrm>
          <a:prstGeom prst="rect">
            <a:avLst/>
          </a:prstGeom>
          <a:noFill/>
          <a:ln w="9525">
            <a:noFill/>
            <a:miter lim="800000"/>
            <a:headEnd/>
            <a:tailEnd/>
          </a:ln>
        </p:spPr>
      </p:pic>
      <p:pic>
        <p:nvPicPr>
          <p:cNvPr id="12297" name="Picture 12" descr="http://t1.gstatic.com/images?q=tbn:ANd9GcR7nW4XMJNAZn_Wp2G79HZvRaDQdzOw4ojllXcuT9ALpcwHJuvkvcc8oKVn">
            <a:hlinkClick r:id="rId12"/>
          </p:cNvPr>
          <p:cNvPicPr>
            <a:picLocks noChangeAspect="1" noChangeArrowheads="1"/>
          </p:cNvPicPr>
          <p:nvPr/>
        </p:nvPicPr>
        <p:blipFill>
          <a:blip r:embed="rId13" cstate="print"/>
          <a:srcRect/>
          <a:stretch>
            <a:fillRect/>
          </a:stretch>
        </p:blipFill>
        <p:spPr bwMode="auto">
          <a:xfrm>
            <a:off x="4572000" y="5410200"/>
            <a:ext cx="1676400" cy="1225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500" smtClean="0">
                <a:solidFill>
                  <a:srgbClr val="FF0000"/>
                </a:solidFill>
                <a:latin typeface="Earwig Factory" pitchFamily="2" charset="0"/>
              </a:rPr>
              <a:t>What tissues can be donated?</a:t>
            </a:r>
            <a:br>
              <a:rPr lang="en-US" sz="4500" smtClean="0">
                <a:solidFill>
                  <a:srgbClr val="FF0000"/>
                </a:solidFill>
                <a:latin typeface="Earwig Factory" pitchFamily="2" charset="0"/>
              </a:rPr>
            </a:br>
            <a:endParaRPr lang="en-US" sz="4500" smtClean="0">
              <a:solidFill>
                <a:srgbClr val="FF0000"/>
              </a:solidFill>
              <a:latin typeface="Earwig Factory" pitchFamily="2" charset="0"/>
            </a:endParaRPr>
          </a:p>
        </p:txBody>
      </p:sp>
      <p:sp>
        <p:nvSpPr>
          <p:cNvPr id="13315" name="Content Placeholder 2"/>
          <p:cNvSpPr>
            <a:spLocks noGrp="1"/>
          </p:cNvSpPr>
          <p:nvPr>
            <p:ph idx="1"/>
          </p:nvPr>
        </p:nvSpPr>
        <p:spPr/>
        <p:txBody>
          <a:bodyPr/>
          <a:lstStyle/>
          <a:p>
            <a:pPr eaLnBrk="1" hangingPunct="1">
              <a:buFont typeface="Wingdings 2" pitchFamily="18" charset="2"/>
              <a:buNone/>
            </a:pPr>
            <a:r>
              <a:rPr lang="en-US" sz="3600" smtClean="0">
                <a:solidFill>
                  <a:srgbClr val="FF0000"/>
                </a:solidFill>
                <a:latin typeface="Curlz MT" pitchFamily="82" charset="0"/>
              </a:rPr>
              <a:t>Blood</a:t>
            </a:r>
          </a:p>
          <a:p>
            <a:pPr eaLnBrk="1" hangingPunct="1">
              <a:buFont typeface="Wingdings 2" pitchFamily="18" charset="2"/>
              <a:buNone/>
            </a:pPr>
            <a:r>
              <a:rPr lang="en-US" sz="3600" smtClean="0">
                <a:solidFill>
                  <a:srgbClr val="FF0000"/>
                </a:solidFill>
                <a:latin typeface="Curlz MT" pitchFamily="82" charset="0"/>
              </a:rPr>
              <a:t>Bone</a:t>
            </a:r>
          </a:p>
          <a:p>
            <a:pPr eaLnBrk="1" hangingPunct="1">
              <a:buFont typeface="Wingdings 2" pitchFamily="18" charset="2"/>
              <a:buNone/>
            </a:pPr>
            <a:r>
              <a:rPr lang="en-US" sz="3600" smtClean="0">
                <a:solidFill>
                  <a:srgbClr val="FF0000"/>
                </a:solidFill>
                <a:latin typeface="Curlz MT" pitchFamily="82" charset="0"/>
              </a:rPr>
              <a:t>Cornea</a:t>
            </a:r>
          </a:p>
          <a:p>
            <a:pPr eaLnBrk="1" hangingPunct="1">
              <a:buFont typeface="Wingdings 2" pitchFamily="18" charset="2"/>
              <a:buNone/>
            </a:pPr>
            <a:r>
              <a:rPr lang="en-US" sz="3600" smtClean="0">
                <a:solidFill>
                  <a:srgbClr val="FF0000"/>
                </a:solidFill>
                <a:latin typeface="Curlz MT" pitchFamily="82" charset="0"/>
              </a:rPr>
              <a:t>Heart valve</a:t>
            </a:r>
          </a:p>
          <a:p>
            <a:pPr eaLnBrk="1" hangingPunct="1">
              <a:buFont typeface="Wingdings 2" pitchFamily="18" charset="2"/>
              <a:buNone/>
            </a:pPr>
            <a:r>
              <a:rPr lang="en-US" sz="3600" smtClean="0">
                <a:solidFill>
                  <a:srgbClr val="FF0000"/>
                </a:solidFill>
                <a:latin typeface="Curlz MT" pitchFamily="82" charset="0"/>
              </a:rPr>
              <a:t>Saphenous vein</a:t>
            </a:r>
          </a:p>
          <a:p>
            <a:pPr eaLnBrk="1" hangingPunct="1">
              <a:buFont typeface="Wingdings 2" pitchFamily="18" charset="2"/>
              <a:buNone/>
            </a:pPr>
            <a:r>
              <a:rPr lang="en-US" sz="3600" smtClean="0">
                <a:solidFill>
                  <a:srgbClr val="FF0000"/>
                </a:solidFill>
                <a:latin typeface="Curlz MT" pitchFamily="82" charset="0"/>
              </a:rPr>
              <a:t>Ligament and tendons</a:t>
            </a:r>
          </a:p>
          <a:p>
            <a:pPr eaLnBrk="1" hangingPunct="1">
              <a:buFont typeface="Wingdings 2" pitchFamily="18" charset="2"/>
              <a:buNone/>
            </a:pPr>
            <a:r>
              <a:rPr lang="en-US" sz="3600" smtClean="0">
                <a:solidFill>
                  <a:srgbClr val="FF0000"/>
                </a:solidFill>
                <a:latin typeface="Curlz MT" pitchFamily="82" charset="0"/>
              </a:rPr>
              <a:t>Skin</a:t>
            </a:r>
          </a:p>
        </p:txBody>
      </p:sp>
      <p:pic>
        <p:nvPicPr>
          <p:cNvPr id="13316" name="Picture 2" descr="http://t3.gstatic.com/images?q=tbn:ANd9GcQot6W4WTjGOGnFH-68NEohjLfTvJrAw5OrwEZ51PPMgetrGH2BfQfq_w">
            <a:hlinkClick r:id="rId2"/>
          </p:cNvPr>
          <p:cNvPicPr>
            <a:picLocks noChangeAspect="1" noChangeArrowheads="1"/>
          </p:cNvPicPr>
          <p:nvPr/>
        </p:nvPicPr>
        <p:blipFill>
          <a:blip r:embed="rId3" cstate="print"/>
          <a:srcRect/>
          <a:stretch>
            <a:fillRect/>
          </a:stretch>
        </p:blipFill>
        <p:spPr bwMode="auto">
          <a:xfrm>
            <a:off x="1917700" y="1524000"/>
            <a:ext cx="2120900" cy="1436688"/>
          </a:xfrm>
          <a:prstGeom prst="rect">
            <a:avLst/>
          </a:prstGeom>
          <a:noFill/>
          <a:ln w="9525">
            <a:noFill/>
            <a:miter lim="800000"/>
            <a:headEnd/>
            <a:tailEnd/>
          </a:ln>
        </p:spPr>
      </p:pic>
      <p:pic>
        <p:nvPicPr>
          <p:cNvPr id="13317" name="Picture 4" descr="http://t0.gstatic.com/images?q=tbn:ANd9GcSysk_SJ2Ztc5opFs-eJ4CX6ibCrCfWFERLXqryzaQ3yDfx5UbSuclIWmA">
            <a:hlinkClick r:id="rId4"/>
          </p:cNvPr>
          <p:cNvPicPr>
            <a:picLocks noChangeAspect="1" noChangeArrowheads="1"/>
          </p:cNvPicPr>
          <p:nvPr/>
        </p:nvPicPr>
        <p:blipFill>
          <a:blip r:embed="rId5" cstate="print"/>
          <a:srcRect/>
          <a:stretch>
            <a:fillRect/>
          </a:stretch>
        </p:blipFill>
        <p:spPr bwMode="auto">
          <a:xfrm>
            <a:off x="4267200" y="1371600"/>
            <a:ext cx="1692275" cy="2819400"/>
          </a:xfrm>
          <a:prstGeom prst="rect">
            <a:avLst/>
          </a:prstGeom>
          <a:noFill/>
          <a:ln w="9525">
            <a:noFill/>
            <a:miter lim="800000"/>
            <a:headEnd/>
            <a:tailEnd/>
          </a:ln>
        </p:spPr>
      </p:pic>
      <p:pic>
        <p:nvPicPr>
          <p:cNvPr id="13318" name="Picture 6" descr="http://t0.gstatic.com/images?q=tbn:ANd9GcRCRISx5JB3EJMgT91vK_3Iml3t8chIGvwQcKPg0rth1vi35KrHVOVMPA">
            <a:hlinkClick r:id="rId6"/>
          </p:cNvPr>
          <p:cNvPicPr>
            <a:picLocks noChangeAspect="1" noChangeArrowheads="1"/>
          </p:cNvPicPr>
          <p:nvPr/>
        </p:nvPicPr>
        <p:blipFill>
          <a:blip r:embed="rId7" cstate="print"/>
          <a:srcRect/>
          <a:stretch>
            <a:fillRect/>
          </a:stretch>
        </p:blipFill>
        <p:spPr bwMode="auto">
          <a:xfrm>
            <a:off x="2667000" y="3124200"/>
            <a:ext cx="1524000" cy="1143000"/>
          </a:xfrm>
          <a:prstGeom prst="rect">
            <a:avLst/>
          </a:prstGeom>
          <a:noFill/>
          <a:ln w="9525">
            <a:noFill/>
            <a:miter lim="800000"/>
            <a:headEnd/>
            <a:tailEnd/>
          </a:ln>
        </p:spPr>
      </p:pic>
      <p:pic>
        <p:nvPicPr>
          <p:cNvPr id="13319" name="Picture 8" descr="http://t2.gstatic.com/images?q=tbn:ANd9GcQ5eIBTnt9BYxnTk6XmhvQQQSoVisD3jzXpTdeIhmCZX7Tg4uSXjenTxw">
            <a:hlinkClick r:id="rId8"/>
          </p:cNvPr>
          <p:cNvPicPr>
            <a:picLocks noChangeAspect="1" noChangeArrowheads="1"/>
          </p:cNvPicPr>
          <p:nvPr/>
        </p:nvPicPr>
        <p:blipFill>
          <a:blip r:embed="rId9" cstate="print"/>
          <a:srcRect/>
          <a:stretch>
            <a:fillRect/>
          </a:stretch>
        </p:blipFill>
        <p:spPr bwMode="auto">
          <a:xfrm>
            <a:off x="6019800" y="3048000"/>
            <a:ext cx="1447800" cy="1447800"/>
          </a:xfrm>
          <a:prstGeom prst="rect">
            <a:avLst/>
          </a:prstGeom>
          <a:noFill/>
          <a:ln w="9525">
            <a:noFill/>
            <a:miter lim="800000"/>
            <a:headEnd/>
            <a:tailEnd/>
          </a:ln>
        </p:spPr>
      </p:pic>
      <p:pic>
        <p:nvPicPr>
          <p:cNvPr id="13320" name="Picture 10" descr="http://t0.gstatic.com/images?q=tbn:ANd9GcQGHIKPYwftkqDhd5S1HrfbCopQFmnVxj7-nAoHnqpTCVUkEe9awYV2Zxo">
            <a:hlinkClick r:id="rId10"/>
          </p:cNvPr>
          <p:cNvPicPr>
            <a:picLocks noChangeAspect="1" noChangeArrowheads="1"/>
          </p:cNvPicPr>
          <p:nvPr/>
        </p:nvPicPr>
        <p:blipFill>
          <a:blip r:embed="rId11" cstate="print"/>
          <a:srcRect/>
          <a:stretch>
            <a:fillRect/>
          </a:stretch>
        </p:blipFill>
        <p:spPr bwMode="auto">
          <a:xfrm>
            <a:off x="4572000" y="4191000"/>
            <a:ext cx="1133475" cy="1598613"/>
          </a:xfrm>
          <a:prstGeom prst="rect">
            <a:avLst/>
          </a:prstGeom>
          <a:noFill/>
          <a:ln w="9525">
            <a:noFill/>
            <a:miter lim="800000"/>
            <a:headEnd/>
            <a:tailEnd/>
          </a:ln>
        </p:spPr>
      </p:pic>
      <p:pic>
        <p:nvPicPr>
          <p:cNvPr id="13321" name="Picture 12" descr="http://t3.gstatic.com/images?q=tbn:ANd9GcTep36Kpbd64JfqigXQeidHPlfwE7Ao5W5PIatDkv4knEhM9sAJh8RtA7U">
            <a:hlinkClick r:id="rId12"/>
          </p:cNvPr>
          <p:cNvPicPr>
            <a:picLocks noChangeAspect="1" noChangeArrowheads="1"/>
          </p:cNvPicPr>
          <p:nvPr/>
        </p:nvPicPr>
        <p:blipFill>
          <a:blip r:embed="rId13" cstate="print"/>
          <a:srcRect/>
          <a:stretch>
            <a:fillRect/>
          </a:stretch>
        </p:blipFill>
        <p:spPr bwMode="auto">
          <a:xfrm>
            <a:off x="7010400" y="4641850"/>
            <a:ext cx="1447800" cy="1873250"/>
          </a:xfrm>
          <a:prstGeom prst="rect">
            <a:avLst/>
          </a:prstGeom>
          <a:noFill/>
          <a:ln w="9525">
            <a:noFill/>
            <a:miter lim="800000"/>
            <a:headEnd/>
            <a:tailEnd/>
          </a:ln>
        </p:spPr>
      </p:pic>
      <p:pic>
        <p:nvPicPr>
          <p:cNvPr id="13322" name="Picture 16" descr="http://t1.gstatic.com/images?q=tbn:ANd9GcTnDIkTwCR-IGpBCJDGfS0k1OC1P5-HLzpcuXuCsWtQu0cb4UuZD7u5zmcz">
            <a:hlinkClick r:id="rId14"/>
          </p:cNvPr>
          <p:cNvPicPr>
            <a:picLocks noChangeAspect="1" noChangeArrowheads="1"/>
          </p:cNvPicPr>
          <p:nvPr/>
        </p:nvPicPr>
        <p:blipFill>
          <a:blip r:embed="rId15" cstate="print"/>
          <a:srcRect/>
          <a:stretch>
            <a:fillRect/>
          </a:stretch>
        </p:blipFill>
        <p:spPr bwMode="auto">
          <a:xfrm>
            <a:off x="4267200" y="5807075"/>
            <a:ext cx="2590800" cy="1050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eaLnBrk="1" hangingPunct="1"/>
            <a:r>
              <a:rPr lang="en-US" sz="7200" smtClean="0">
                <a:latin typeface="Earwig Factory" pitchFamily="2" charset="0"/>
              </a:rPr>
              <a:t>The Accident</a:t>
            </a:r>
          </a:p>
        </p:txBody>
      </p:sp>
      <p:sp>
        <p:nvSpPr>
          <p:cNvPr id="14339" name="Content Placeholder 2"/>
          <p:cNvSpPr>
            <a:spLocks noGrp="1"/>
          </p:cNvSpPr>
          <p:nvPr>
            <p:ph idx="1"/>
          </p:nvPr>
        </p:nvSpPr>
        <p:spPr/>
        <p:txBody>
          <a:bodyPr/>
          <a:lstStyle/>
          <a:p>
            <a:pPr eaLnBrk="1" hangingPunct="1">
              <a:buFont typeface="Wingdings 2" pitchFamily="18" charset="2"/>
              <a:buNone/>
            </a:pPr>
            <a:r>
              <a:rPr lang="en-US" sz="4000" smtClean="0">
                <a:solidFill>
                  <a:srgbClr val="00B0F0"/>
                </a:solidFill>
              </a:rPr>
              <a:t>Mary was driving home from soccer practice with friends when the car accident happened…..</a:t>
            </a:r>
          </a:p>
          <a:p>
            <a:pPr eaLnBrk="1" hangingPunct="1">
              <a:buFont typeface="Wingdings 2" pitchFamily="18" charset="2"/>
              <a:buNone/>
            </a:pPr>
            <a:r>
              <a:rPr lang="en-US" sz="4000" smtClean="0">
                <a:solidFill>
                  <a:srgbClr val="00B0F0"/>
                </a:solidFill>
              </a:rPr>
              <a:t>She was severely injured. This is what happened next…</a:t>
            </a:r>
          </a:p>
          <a:p>
            <a:pPr eaLnBrk="1" hangingPunct="1">
              <a:buFont typeface="Wingdings 2" pitchFamily="18" charset="2"/>
              <a:buNone/>
            </a:pPr>
            <a:endParaRPr lang="en-US" smtClean="0"/>
          </a:p>
          <a:p>
            <a:pPr eaLnBrk="1" hangingPunct="1"/>
            <a:endParaRPr lang="en-US" smtClean="0"/>
          </a:p>
        </p:txBody>
      </p:sp>
      <p:pic>
        <p:nvPicPr>
          <p:cNvPr id="14340" name="Picture 2" descr="http://t2.gstatic.com/images?q=tbn:ANd9GcTT3Qn6-cHWtH3YYzHADzciOH03eC12socUlIsWTZw6MLpDVh6vgl3k-g">
            <a:hlinkClick r:id="rId2"/>
          </p:cNvPr>
          <p:cNvPicPr>
            <a:picLocks noChangeAspect="1" noChangeArrowheads="1"/>
          </p:cNvPicPr>
          <p:nvPr/>
        </p:nvPicPr>
        <p:blipFill>
          <a:blip r:embed="rId3" cstate="print"/>
          <a:srcRect/>
          <a:stretch>
            <a:fillRect/>
          </a:stretch>
        </p:blipFill>
        <p:spPr bwMode="auto">
          <a:xfrm>
            <a:off x="0" y="0"/>
            <a:ext cx="1600200" cy="1981200"/>
          </a:xfrm>
          <a:prstGeom prst="rect">
            <a:avLst/>
          </a:prstGeom>
          <a:noFill/>
          <a:ln w="9525">
            <a:noFill/>
            <a:miter lim="800000"/>
            <a:headEnd/>
            <a:tailEnd/>
          </a:ln>
        </p:spPr>
      </p:pic>
      <p:pic>
        <p:nvPicPr>
          <p:cNvPr id="14341" name="Picture 6" descr="http://t2.gstatic.com/images?q=tbn:ANd9GcQBtBi6sMARdMHOqd6nI7mMrviOpZ-dfGMK7bN2JmMR9f3syeVCNm14_Q">
            <a:hlinkClick r:id="rId4"/>
          </p:cNvPr>
          <p:cNvPicPr>
            <a:picLocks noChangeAspect="1" noChangeArrowheads="1"/>
          </p:cNvPicPr>
          <p:nvPr/>
        </p:nvPicPr>
        <p:blipFill>
          <a:blip r:embed="rId5" cstate="print"/>
          <a:srcRect/>
          <a:stretch>
            <a:fillRect/>
          </a:stretch>
        </p:blipFill>
        <p:spPr bwMode="auto">
          <a:xfrm>
            <a:off x="5638800" y="4494213"/>
            <a:ext cx="3352800" cy="2363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eaLnBrk="1" hangingPunct="1"/>
            <a:r>
              <a:rPr lang="en-US" sz="6000" smtClean="0">
                <a:latin typeface="Earwig Factory" pitchFamily="2" charset="0"/>
              </a:rPr>
              <a:t>The Donation Process</a:t>
            </a:r>
          </a:p>
        </p:txBody>
      </p:sp>
      <p:sp>
        <p:nvSpPr>
          <p:cNvPr id="15363" name="Content Placeholder 2"/>
          <p:cNvSpPr>
            <a:spLocks noGrp="1"/>
          </p:cNvSpPr>
          <p:nvPr>
            <p:ph idx="1"/>
          </p:nvPr>
        </p:nvSpPr>
        <p:spPr/>
        <p:txBody>
          <a:bodyPr/>
          <a:lstStyle/>
          <a:p>
            <a:pPr eaLnBrk="1" hangingPunct="1">
              <a:lnSpc>
                <a:spcPct val="90000"/>
              </a:lnSpc>
              <a:buFont typeface="Wingdings 2" pitchFamily="18" charset="2"/>
              <a:buNone/>
            </a:pPr>
            <a:r>
              <a:rPr lang="en-US" smtClean="0"/>
              <a:t>1. Mary was rushed to the hospital with massive head injuries. Every attempt was made to save her life.</a:t>
            </a:r>
          </a:p>
          <a:p>
            <a:pPr eaLnBrk="1" hangingPunct="1">
              <a:lnSpc>
                <a:spcPct val="90000"/>
              </a:lnSpc>
              <a:buFont typeface="Wingdings 2" pitchFamily="18" charset="2"/>
              <a:buNone/>
            </a:pPr>
            <a:r>
              <a:rPr lang="en-US" smtClean="0"/>
              <a:t>2.Her brain continued to swell and by 4 am she was pronounced brain dead.</a:t>
            </a:r>
          </a:p>
          <a:p>
            <a:pPr eaLnBrk="1" hangingPunct="1">
              <a:lnSpc>
                <a:spcPct val="90000"/>
              </a:lnSpc>
              <a:buFont typeface="Wingdings 2" pitchFamily="18" charset="2"/>
              <a:buNone/>
            </a:pPr>
            <a:r>
              <a:rPr lang="en-US" smtClean="0"/>
              <a:t>3. At that time, the hospital and organ donation agency offered Mary’s parents the option of donation.</a:t>
            </a:r>
          </a:p>
          <a:p>
            <a:pPr eaLnBrk="1" hangingPunct="1">
              <a:lnSpc>
                <a:spcPct val="90000"/>
              </a:lnSpc>
              <a:buFont typeface="Wingdings 2" pitchFamily="18" charset="2"/>
              <a:buNone/>
            </a:pPr>
            <a:r>
              <a:rPr lang="en-US" smtClean="0"/>
              <a:t>4. Her family members discussed their feeling about donation. They remembered that when Mary got her license, she told them that she wanted to be a donor.</a:t>
            </a:r>
          </a:p>
          <a:p>
            <a:pPr eaLnBrk="1" hangingPunct="1">
              <a:lnSpc>
                <a:spcPct val="90000"/>
              </a:lnSpc>
              <a:buFont typeface="Wingdings 2" pitchFamily="18" charset="2"/>
              <a:buNone/>
            </a:pPr>
            <a:r>
              <a:rPr lang="en-US" smtClean="0"/>
              <a:t>5. Mary’s parents gave their written consent for Mary to become a organ/tissue donor……</a:t>
            </a:r>
          </a:p>
        </p:txBody>
      </p:sp>
      <p:pic>
        <p:nvPicPr>
          <p:cNvPr id="15364" name="Picture 2" descr="http://t3.gstatic.com/images?q=tbn:ANd9GcTW1OK92HLWgjKAYLe2kRHmtCR51cB1uNpL48bTgjwo6NaM2M1huz2-JQ">
            <a:hlinkClick r:id="rId2"/>
          </p:cNvPr>
          <p:cNvPicPr>
            <a:picLocks noChangeAspect="1" noChangeArrowheads="1"/>
          </p:cNvPicPr>
          <p:nvPr/>
        </p:nvPicPr>
        <p:blipFill>
          <a:blip r:embed="rId3" cstate="print"/>
          <a:srcRect/>
          <a:stretch>
            <a:fillRect/>
          </a:stretch>
        </p:blipFill>
        <p:spPr bwMode="auto">
          <a:xfrm>
            <a:off x="0" y="0"/>
            <a:ext cx="1181100" cy="118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2.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docProps/app.xml><?xml version="1.0" encoding="utf-8"?>
<Properties xmlns="http://schemas.openxmlformats.org/officeDocument/2006/extended-properties" xmlns:vt="http://schemas.openxmlformats.org/officeDocument/2006/docPropsVTypes">
  <Template>Flow</Template>
  <TotalTime>2161</TotalTime>
  <Words>792</Words>
  <Application>Microsoft Office PowerPoint</Application>
  <PresentationFormat>On-screen Show (4:3)</PresentationFormat>
  <Paragraphs>89</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Constantia</vt:lpstr>
      <vt:lpstr>Wingdings 2</vt:lpstr>
      <vt:lpstr>Algerian</vt:lpstr>
      <vt:lpstr>Earwig Factory</vt:lpstr>
      <vt:lpstr>Californian FB</vt:lpstr>
      <vt:lpstr>Curlz MT</vt:lpstr>
      <vt:lpstr>Flow</vt:lpstr>
      <vt:lpstr>Organ Donation   </vt:lpstr>
      <vt:lpstr>Annabella</vt:lpstr>
      <vt:lpstr>Here are the facts!</vt:lpstr>
      <vt:lpstr>Who can be a donor? </vt:lpstr>
      <vt:lpstr>Living Donors</vt:lpstr>
      <vt:lpstr>What organs can be donated? </vt:lpstr>
      <vt:lpstr>What tissues can be donated? </vt:lpstr>
      <vt:lpstr>The Accident</vt:lpstr>
      <vt:lpstr>The Donation Process</vt:lpstr>
      <vt:lpstr>The Donation Process</vt:lpstr>
      <vt:lpstr>Procedure for organ donation</vt:lpstr>
      <vt:lpstr>Local and State Resources </vt:lpstr>
      <vt:lpstr>Benefit of Organ Donation</vt:lpstr>
      <vt:lpstr>Want to be a donor?</vt:lpstr>
      <vt:lpstr>Video Clip: License to Give</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 Donation</dc:title>
  <dc:creator>pete</dc:creator>
  <cp:lastModifiedBy>jennifer.mcvicker</cp:lastModifiedBy>
  <cp:revision>95</cp:revision>
  <dcterms:created xsi:type="dcterms:W3CDTF">2011-05-23T18:50:54Z</dcterms:created>
  <dcterms:modified xsi:type="dcterms:W3CDTF">2014-10-02T13:14:52Z</dcterms:modified>
</cp:coreProperties>
</file>