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E1A72A-81A0-4326-B1E6-1C8077155599}" type="datetimeFigureOut">
              <a:rPr lang="en-US" smtClean="0"/>
              <a:t>9/18/2014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FB7CA70-5CBA-45BF-87F9-3BF37B8DC24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Development of Alcohol Dependency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Dependency</a:t>
            </a:r>
            <a:endParaRPr lang="en-US" b="1" dirty="0"/>
          </a:p>
        </p:txBody>
      </p:sp>
      <p:pic>
        <p:nvPicPr>
          <p:cNvPr id="1026" name="Picture 2" descr="C:\Users\jennifer.mcvicker\AppData\Local\Microsoft\Windows\Temporary Internet Files\Content.IE5\23ZE8UIO\MC9003253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191000"/>
            <a:ext cx="1263701" cy="1810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 Phases of Alcohol Dependency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rgbClr val="7030A0"/>
                </a:solidFill>
              </a:rPr>
              <a:t>Tolerance:</a:t>
            </a:r>
            <a:r>
              <a:rPr lang="en-US" b="1" u="sng" dirty="0" smtClean="0"/>
              <a:t> </a:t>
            </a:r>
            <a:r>
              <a:rPr lang="en-US" dirty="0" smtClean="0"/>
              <a:t>Being able to drink more alcohol before experiencing ill effects – heavy social drinker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rgbClr val="7030A0"/>
                </a:solidFill>
              </a:rPr>
              <a:t>Memory Lapses</a:t>
            </a:r>
            <a:r>
              <a:rPr lang="en-US" dirty="0" smtClean="0"/>
              <a:t>: related to event occurring during drinking episodes.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rgbClr val="7030A0"/>
                </a:solidFill>
              </a:rPr>
              <a:t>Loss or lack of control over  Alcohol:</a:t>
            </a:r>
            <a:r>
              <a:rPr lang="en-US" b="1" u="sng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he drinker can no longer be certain of discontinuing use when he/she wants to.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rgbClr val="7030A0"/>
                </a:solidFill>
              </a:rPr>
              <a:t>Prolonged Binges of intoxication</a:t>
            </a:r>
            <a:r>
              <a:rPr lang="en-US" b="1" u="sng" dirty="0" smtClean="0"/>
              <a:t>: </a:t>
            </a:r>
            <a:r>
              <a:rPr lang="en-US" dirty="0" smtClean="0"/>
              <a:t>the drinker suffers observable mental and physical complications.</a:t>
            </a:r>
            <a:endParaRPr lang="en-US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Symptoms &amp; Effects of Alcohol Dependence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i="1" u="sng" dirty="0" smtClean="0">
                <a:solidFill>
                  <a:srgbClr val="00B0F0"/>
                </a:solidFill>
              </a:rPr>
              <a:t>BEHAVIORAL</a:t>
            </a:r>
            <a:r>
              <a:rPr lang="en-US" b="1" i="1" u="sng" dirty="0" smtClean="0"/>
              <a:t>: </a:t>
            </a:r>
            <a:r>
              <a:rPr lang="en-US" dirty="0" smtClean="0"/>
              <a:t>Hiding Bottles, aggressive behavior, personality changes, irritability, jealously, uncontrollable rage, selfishness.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2.	</a:t>
            </a:r>
            <a:r>
              <a:rPr lang="en-US" b="1" i="1" u="sng" dirty="0" smtClean="0">
                <a:solidFill>
                  <a:srgbClr val="00B0F0"/>
                </a:solidFill>
              </a:rPr>
              <a:t>PERSONAL SYMPTOMS: </a:t>
            </a:r>
            <a:r>
              <a:rPr lang="en-US" dirty="0" smtClean="0"/>
              <a:t>Nausea, Vomiting, Shaking in the morning, abdominal cramps, numbness, irregular pulse, delirium tremens.</a:t>
            </a:r>
            <a:endParaRPr lang="en-US" b="1" i="1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Behavioral/Physical Symptoms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70000"/>
          <a:ext cx="76962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351436">
                <a:tc>
                  <a:txBody>
                    <a:bodyPr/>
                    <a:lstStyle/>
                    <a:p>
                      <a:r>
                        <a:rPr lang="en-US" dirty="0" smtClean="0"/>
                        <a:t>Abstinence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Dependency</a:t>
                      </a:r>
                      <a:endParaRPr lang="en-US" dirty="0"/>
                    </a:p>
                  </a:txBody>
                  <a:tcPr/>
                </a:tc>
              </a:tr>
              <a:tr h="615013">
                <a:tc>
                  <a:txBody>
                    <a:bodyPr/>
                    <a:lstStyle/>
                    <a:p>
                      <a:r>
                        <a:rPr lang="en-US" dirty="0" smtClean="0"/>
                        <a:t>No alcohol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Acceptance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harmful to self/others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Planned/consistent misuse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control</a:t>
                      </a:r>
                      <a:endParaRPr lang="en-US" dirty="0"/>
                    </a:p>
                  </a:txBody>
                  <a:tcPr/>
                </a:tc>
              </a:tr>
              <a:tr h="1142167">
                <a:tc>
                  <a:txBody>
                    <a:bodyPr/>
                    <a:lstStyle/>
                    <a:p>
                      <a:r>
                        <a:rPr lang="en-US" dirty="0" smtClean="0"/>
                        <a:t>No affect on grades/health/</a:t>
                      </a:r>
                    </a:p>
                    <a:p>
                      <a:r>
                        <a:rPr lang="en-US" dirty="0" smtClean="0"/>
                        <a:t>personal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over drinking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r>
                        <a:rPr lang="en-US" dirty="0" smtClean="0"/>
                        <a:t> affect on</a:t>
                      </a:r>
                      <a:r>
                        <a:rPr lang="en-US" baseline="0" dirty="0" smtClean="0"/>
                        <a:t> academics/</a:t>
                      </a:r>
                    </a:p>
                    <a:p>
                      <a:r>
                        <a:rPr lang="en-US" baseline="0" dirty="0" smtClean="0"/>
                        <a:t>health/personal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Preoccupied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Compelled to drink</a:t>
                      </a:r>
                      <a:endParaRPr lang="en-US" dirty="0"/>
                    </a:p>
                  </a:txBody>
                  <a:tcPr/>
                </a:tc>
              </a:tr>
              <a:tr h="8785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Choose when/how much to 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Weekend excessive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blackout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Intoxication regularly</a:t>
                      </a:r>
                      <a:endParaRPr lang="en-US" dirty="0"/>
                    </a:p>
                  </a:txBody>
                  <a:tcPr/>
                </a:tc>
              </a:tr>
              <a:tr h="8785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Misuse on occasion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Behavioral 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Alcohol must be present to have good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Blackouts occur</a:t>
                      </a:r>
                      <a:endParaRPr lang="en-US" dirty="0"/>
                    </a:p>
                  </a:txBody>
                  <a:tcPr/>
                </a:tc>
              </a:tr>
              <a:tr h="11421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affect </a:t>
                      </a:r>
                      <a:r>
                        <a:rPr lang="en-US" dirty="0" smtClean="0"/>
                        <a:t>on grades/health/</a:t>
                      </a:r>
                    </a:p>
                    <a:p>
                      <a:r>
                        <a:rPr lang="en-US" dirty="0" smtClean="0"/>
                        <a:t>personal life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 outside help to overcome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183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Dependency</vt:lpstr>
      <vt:lpstr>4 Phases of Alcohol Dependency</vt:lpstr>
      <vt:lpstr> Symptoms &amp; Effects of Alcohol Dependence</vt:lpstr>
      <vt:lpstr>Behavioral/Physical Symptoms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Dependency</dc:title>
  <dc:creator>jennifer.mcvicker</dc:creator>
  <cp:lastModifiedBy>jennifer.mcvicker</cp:lastModifiedBy>
  <cp:revision>3</cp:revision>
  <dcterms:created xsi:type="dcterms:W3CDTF">2014-09-18T12:33:39Z</dcterms:created>
  <dcterms:modified xsi:type="dcterms:W3CDTF">2014-09-18T12:56:36Z</dcterms:modified>
</cp:coreProperties>
</file>